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notesSlides/notesSlide12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emf" ContentType="image/x-emf"/>
  <Override PartName="/ppt/slideLayouts/slideLayout16.xml" ContentType="application/vnd.openxmlformats-officedocument.presentationml.slideLayout+xml"/>
  <Override PartName="/ppt/notesSlides/notesSlide17.xml" ContentType="application/vnd.openxmlformats-officedocument.presentationml.notesSlide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Layouts/slideLayout15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Layouts/slideLayout22.xml" ContentType="application/vnd.openxmlformats-officedocument.presentationml.slideLayou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81"/>
  </p:notesMasterIdLst>
  <p:handoutMasterIdLst>
    <p:handoutMasterId r:id="rId82"/>
  </p:handoutMasterIdLst>
  <p:sldIdLst>
    <p:sldId id="281" r:id="rId3"/>
    <p:sldId id="347" r:id="rId4"/>
    <p:sldId id="350" r:id="rId5"/>
    <p:sldId id="345" r:id="rId6"/>
    <p:sldId id="343" r:id="rId7"/>
    <p:sldId id="348" r:id="rId8"/>
    <p:sldId id="346" r:id="rId9"/>
    <p:sldId id="342" r:id="rId10"/>
    <p:sldId id="349" r:id="rId11"/>
    <p:sldId id="391" r:id="rId12"/>
    <p:sldId id="371" r:id="rId13"/>
    <p:sldId id="257" r:id="rId14"/>
    <p:sldId id="269" r:id="rId15"/>
    <p:sldId id="372" r:id="rId16"/>
    <p:sldId id="373" r:id="rId17"/>
    <p:sldId id="363" r:id="rId18"/>
    <p:sldId id="364" r:id="rId19"/>
    <p:sldId id="392" r:id="rId20"/>
    <p:sldId id="374" r:id="rId21"/>
    <p:sldId id="278" r:id="rId22"/>
    <p:sldId id="279" r:id="rId23"/>
    <p:sldId id="376" r:id="rId24"/>
    <p:sldId id="377" r:id="rId25"/>
    <p:sldId id="378" r:id="rId26"/>
    <p:sldId id="365" r:id="rId27"/>
    <p:sldId id="353" r:id="rId28"/>
    <p:sldId id="258" r:id="rId29"/>
    <p:sldId id="283" r:id="rId30"/>
    <p:sldId id="264" r:id="rId31"/>
    <p:sldId id="351" r:id="rId32"/>
    <p:sldId id="304" r:id="rId33"/>
    <p:sldId id="390" r:id="rId34"/>
    <p:sldId id="385" r:id="rId35"/>
    <p:sldId id="388" r:id="rId36"/>
    <p:sldId id="386" r:id="rId37"/>
    <p:sldId id="366" r:id="rId38"/>
    <p:sldId id="408" r:id="rId39"/>
    <p:sldId id="380" r:id="rId40"/>
    <p:sldId id="381" r:id="rId41"/>
    <p:sldId id="354" r:id="rId42"/>
    <p:sldId id="361" r:id="rId43"/>
    <p:sldId id="368" r:id="rId44"/>
    <p:sldId id="394" r:id="rId45"/>
    <p:sldId id="370" r:id="rId46"/>
    <p:sldId id="355" r:id="rId47"/>
    <p:sldId id="407" r:id="rId48"/>
    <p:sldId id="287" r:id="rId49"/>
    <p:sldId id="383" r:id="rId50"/>
    <p:sldId id="382" r:id="rId51"/>
    <p:sldId id="276" r:id="rId52"/>
    <p:sldId id="427" r:id="rId53"/>
    <p:sldId id="302" r:id="rId54"/>
    <p:sldId id="314" r:id="rId55"/>
    <p:sldId id="315" r:id="rId56"/>
    <p:sldId id="318" r:id="rId57"/>
    <p:sldId id="317" r:id="rId58"/>
    <p:sldId id="316" r:id="rId59"/>
    <p:sldId id="323" r:id="rId60"/>
    <p:sldId id="322" r:id="rId61"/>
    <p:sldId id="409" r:id="rId62"/>
    <p:sldId id="410" r:id="rId63"/>
    <p:sldId id="411" r:id="rId64"/>
    <p:sldId id="412" r:id="rId65"/>
    <p:sldId id="413" r:id="rId66"/>
    <p:sldId id="414" r:id="rId67"/>
    <p:sldId id="415" r:id="rId68"/>
    <p:sldId id="416" r:id="rId69"/>
    <p:sldId id="417" r:id="rId70"/>
    <p:sldId id="418" r:id="rId71"/>
    <p:sldId id="419" r:id="rId72"/>
    <p:sldId id="420" r:id="rId73"/>
    <p:sldId id="421" r:id="rId74"/>
    <p:sldId id="422" r:id="rId75"/>
    <p:sldId id="423" r:id="rId76"/>
    <p:sldId id="424" r:id="rId77"/>
    <p:sldId id="425" r:id="rId78"/>
    <p:sldId id="426" r:id="rId79"/>
    <p:sldId id="406" r:id="rId80"/>
  </p:sldIdLst>
  <p:sldSz cx="9144000" cy="6858000" type="screen4x3"/>
  <p:notesSz cx="7099300" cy="10234613"/>
  <p:defaultTextStyle>
    <a:defPPr>
      <a:defRPr lang="el-G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3C4C8"/>
    <a:srgbClr val="74AEC9"/>
    <a:srgbClr val="8DBDD3"/>
    <a:srgbClr val="A7CCDD"/>
    <a:srgbClr val="37728D"/>
    <a:srgbClr val="4085A5"/>
    <a:srgbClr val="FFCC66"/>
    <a:srgbClr val="FFCC00"/>
    <a:srgbClr val="FF9933"/>
    <a:srgbClr val="2D5F75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279" autoAdjust="0"/>
    <p:restoredTop sz="83688" autoAdjust="0"/>
  </p:normalViewPr>
  <p:slideViewPr>
    <p:cSldViewPr snapToGrid="0">
      <p:cViewPr>
        <p:scale>
          <a:sx n="100" d="100"/>
          <a:sy n="100" d="100"/>
        </p:scale>
        <p:origin x="-2022" y="-33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50" d="100"/>
        <a:sy n="150" d="100"/>
      </p:scale>
      <p:origin x="0" y="0"/>
    </p:cViewPr>
  </p:notesTextViewPr>
  <p:notesViewPr>
    <p:cSldViewPr snapToGrid="0">
      <p:cViewPr varScale="1">
        <p:scale>
          <a:sx n="84" d="100"/>
          <a:sy n="84" d="100"/>
        </p:scale>
        <p:origin x="-3804" y="-78"/>
      </p:cViewPr>
      <p:guideLst>
        <p:guide orient="horz" pos="3223"/>
        <p:guide pos="2236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viewProps" Target="view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handoutMaster" Target="handoutMasters/handoutMaster1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notesMaster" Target="notesMasters/notesMaster1.xml"/><Relationship Id="rId86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251" cy="511646"/>
          </a:xfrm>
          <a:prstGeom prst="rect">
            <a:avLst/>
          </a:prstGeom>
        </p:spPr>
        <p:txBody>
          <a:bodyPr vert="horz" lIns="97265" tIns="48632" rIns="97265" bIns="48632" rtlCol="0"/>
          <a:lstStyle>
            <a:lvl1pPr algn="l">
              <a:defRPr sz="1300"/>
            </a:lvl1pPr>
          </a:lstStyle>
          <a:p>
            <a:endParaRPr lang="el-GR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21353" y="0"/>
            <a:ext cx="3076251" cy="511646"/>
          </a:xfrm>
          <a:prstGeom prst="rect">
            <a:avLst/>
          </a:prstGeom>
        </p:spPr>
        <p:txBody>
          <a:bodyPr vert="horz" lIns="97265" tIns="48632" rIns="97265" bIns="48632" rtlCol="0"/>
          <a:lstStyle>
            <a:lvl1pPr algn="r">
              <a:defRPr sz="1300"/>
            </a:lvl1pPr>
          </a:lstStyle>
          <a:p>
            <a:fld id="{625E476A-BD43-466F-B6DE-739F3416BC4F}" type="datetimeFigureOut">
              <a:rPr lang="el-GR" smtClean="0"/>
              <a:pPr/>
              <a:t>30/11/2011</a:t>
            </a:fld>
            <a:endParaRPr lang="el-G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721283"/>
            <a:ext cx="3076251" cy="511646"/>
          </a:xfrm>
          <a:prstGeom prst="rect">
            <a:avLst/>
          </a:prstGeom>
        </p:spPr>
        <p:txBody>
          <a:bodyPr vert="horz" lIns="97265" tIns="48632" rIns="97265" bIns="48632" rtlCol="0" anchor="b"/>
          <a:lstStyle>
            <a:lvl1pPr algn="l">
              <a:defRPr sz="1300"/>
            </a:lvl1pPr>
          </a:lstStyle>
          <a:p>
            <a:endParaRPr lang="el-G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21353" y="9721283"/>
            <a:ext cx="3076251" cy="511646"/>
          </a:xfrm>
          <a:prstGeom prst="rect">
            <a:avLst/>
          </a:prstGeom>
        </p:spPr>
        <p:txBody>
          <a:bodyPr vert="horz" lIns="97265" tIns="48632" rIns="97265" bIns="48632" rtlCol="0" anchor="b"/>
          <a:lstStyle>
            <a:lvl1pPr algn="r">
              <a:defRPr sz="1300"/>
            </a:lvl1pPr>
          </a:lstStyle>
          <a:p>
            <a:fld id="{54E85092-1450-4685-8704-1FD46DDDDD0B}" type="slidenum">
              <a:rPr lang="el-GR" smtClean="0"/>
              <a:pPr/>
              <a:t>‹#›</a:t>
            </a:fld>
            <a:endParaRPr lang="el-G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3076363" cy="511730"/>
          </a:xfrm>
          <a:prstGeom prst="rect">
            <a:avLst/>
          </a:prstGeom>
        </p:spPr>
        <p:txBody>
          <a:bodyPr vert="horz" lIns="97265" tIns="48632" rIns="97265" bIns="48632" rtlCol="0"/>
          <a:lstStyle>
            <a:lvl1pPr algn="l">
              <a:defRPr sz="1300"/>
            </a:lvl1pPr>
          </a:lstStyle>
          <a:p>
            <a:endParaRPr lang="el-G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1295" y="1"/>
            <a:ext cx="3076363" cy="511730"/>
          </a:xfrm>
          <a:prstGeom prst="rect">
            <a:avLst/>
          </a:prstGeom>
        </p:spPr>
        <p:txBody>
          <a:bodyPr vert="horz" lIns="97265" tIns="48632" rIns="97265" bIns="48632" rtlCol="0"/>
          <a:lstStyle>
            <a:lvl1pPr algn="r">
              <a:defRPr sz="1300"/>
            </a:lvl1pPr>
          </a:lstStyle>
          <a:p>
            <a:fld id="{2A04E535-CEEE-4064-B589-268E79520503}" type="datetimeFigureOut">
              <a:rPr lang="el-GR" smtClean="0"/>
              <a:pPr/>
              <a:t>30/11/2011</a:t>
            </a:fld>
            <a:endParaRPr lang="el-G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90600" y="766763"/>
            <a:ext cx="5118100" cy="3838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7265" tIns="48632" rIns="97265" bIns="48632" rtlCol="0" anchor="ctr"/>
          <a:lstStyle/>
          <a:p>
            <a:endParaRPr lang="el-G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9930" y="4861442"/>
            <a:ext cx="5679440" cy="4605576"/>
          </a:xfrm>
          <a:prstGeom prst="rect">
            <a:avLst/>
          </a:prstGeom>
        </p:spPr>
        <p:txBody>
          <a:bodyPr vert="horz" lIns="97265" tIns="48632" rIns="97265" bIns="48632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721107"/>
            <a:ext cx="3076363" cy="511730"/>
          </a:xfrm>
          <a:prstGeom prst="rect">
            <a:avLst/>
          </a:prstGeom>
        </p:spPr>
        <p:txBody>
          <a:bodyPr vert="horz" lIns="97265" tIns="48632" rIns="97265" bIns="48632" rtlCol="0" anchor="b"/>
          <a:lstStyle>
            <a:lvl1pPr algn="l">
              <a:defRPr sz="1300"/>
            </a:lvl1pPr>
          </a:lstStyle>
          <a:p>
            <a:endParaRPr lang="el-G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1295" y="9721107"/>
            <a:ext cx="3076363" cy="511730"/>
          </a:xfrm>
          <a:prstGeom prst="rect">
            <a:avLst/>
          </a:prstGeom>
        </p:spPr>
        <p:txBody>
          <a:bodyPr vert="horz" lIns="97265" tIns="48632" rIns="97265" bIns="48632" rtlCol="0" anchor="b"/>
          <a:lstStyle>
            <a:lvl1pPr algn="r">
              <a:defRPr sz="1300"/>
            </a:lvl1pPr>
          </a:lstStyle>
          <a:p>
            <a:fld id="{4ADC6B41-50C8-4586-8630-579B4C7F4D79}" type="slidenum">
              <a:rPr lang="el-GR" smtClean="0"/>
              <a:pPr/>
              <a:t>‹#›</a:t>
            </a:fld>
            <a:endParaRPr lang="el-G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DC6B41-50C8-4586-8630-579B4C7F4D79}" type="slidenum">
              <a:rPr lang="el-GR" smtClean="0"/>
              <a:pPr/>
              <a:t>1</a:t>
            </a:fld>
            <a:endParaRPr lang="el-G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 smtClean="0"/>
          </a:p>
        </p:txBody>
      </p:sp>
      <p:sp>
        <p:nvSpPr>
          <p:cNvPr id="34819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6F493D7-82DB-4C19-A376-6E9ABE39C601}" type="slidenum">
              <a:rPr lang="el-GR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el-G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DC6B41-50C8-4586-8630-579B4C7F4D79}" type="slidenum">
              <a:rPr lang="el-GR" smtClean="0"/>
              <a:pPr/>
              <a:t>11</a:t>
            </a:fld>
            <a:endParaRPr lang="el-G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DC6B41-50C8-4586-8630-579B4C7F4D79}" type="slidenum">
              <a:rPr lang="el-GR" smtClean="0"/>
              <a:pPr/>
              <a:t>12</a:t>
            </a:fld>
            <a:endParaRPr lang="el-G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DC6B41-50C8-4586-8630-579B4C7F4D79}" type="slidenum">
              <a:rPr lang="el-GR" smtClean="0"/>
              <a:pPr/>
              <a:t>13</a:t>
            </a:fld>
            <a:endParaRPr lang="el-G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DC6B41-50C8-4586-8630-579B4C7F4D79}" type="slidenum">
              <a:rPr lang="el-GR" smtClean="0"/>
              <a:pPr/>
              <a:t>14</a:t>
            </a:fld>
            <a:endParaRPr lang="el-G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DC6B41-50C8-4586-8630-579B4C7F4D79}" type="slidenum">
              <a:rPr lang="el-GR" smtClean="0"/>
              <a:pPr/>
              <a:t>16</a:t>
            </a:fld>
            <a:endParaRPr lang="el-G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DC6B41-50C8-4586-8630-579B4C7F4D79}" type="slidenum">
              <a:rPr lang="el-GR" smtClean="0"/>
              <a:pPr/>
              <a:t>17</a:t>
            </a:fld>
            <a:endParaRPr lang="el-G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DC6B41-50C8-4586-8630-579B4C7F4D79}" type="slidenum">
              <a:rPr lang="el-GR" smtClean="0"/>
              <a:pPr/>
              <a:t>24</a:t>
            </a:fld>
            <a:endParaRPr lang="el-GR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DC6B41-50C8-4586-8630-579B4C7F4D79}" type="slidenum">
              <a:rPr lang="el-GR" smtClean="0"/>
              <a:pPr/>
              <a:t>27</a:t>
            </a:fld>
            <a:endParaRPr lang="el-GR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DC6B41-50C8-4586-8630-579B4C7F4D79}" type="slidenum">
              <a:rPr lang="el-GR" smtClean="0"/>
              <a:pPr/>
              <a:t>29</a:t>
            </a:fld>
            <a:endParaRPr lang="el-GR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DC6B41-50C8-4586-8630-579B4C7F4D79}" type="slidenum">
              <a:rPr lang="el-GR" smtClean="0"/>
              <a:pPr/>
              <a:t>31</a:t>
            </a:fld>
            <a:endParaRPr lang="el-GR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DC6B41-50C8-4586-8630-579B4C7F4D79}" type="slidenum">
              <a:rPr lang="el-GR" smtClean="0"/>
              <a:pPr/>
              <a:t>33</a:t>
            </a:fld>
            <a:endParaRPr lang="el-GR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DC6B41-50C8-4586-8630-579B4C7F4D79}" type="slidenum">
              <a:rPr lang="el-GR" smtClean="0"/>
              <a:pPr/>
              <a:t>34</a:t>
            </a:fld>
            <a:endParaRPr lang="el-GR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DC6B41-50C8-4586-8630-579B4C7F4D79}" type="slidenum">
              <a:rPr lang="el-GR" smtClean="0"/>
              <a:pPr/>
              <a:t>38</a:t>
            </a:fld>
            <a:endParaRPr lang="el-GR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DC6B41-50C8-4586-8630-579B4C7F4D79}" type="slidenum">
              <a:rPr lang="el-GR" smtClean="0"/>
              <a:pPr/>
              <a:t>39</a:t>
            </a:fld>
            <a:endParaRPr lang="el-GR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DC6B41-50C8-4586-8630-579B4C7F4D79}" type="slidenum">
              <a:rPr lang="el-GR" smtClean="0"/>
              <a:pPr/>
              <a:t>47</a:t>
            </a:fld>
            <a:endParaRPr lang="el-GR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DC6B41-50C8-4586-8630-579B4C7F4D79}" type="slidenum">
              <a:rPr lang="el-GR" smtClean="0"/>
              <a:pPr/>
              <a:t>77</a:t>
            </a:fld>
            <a:endParaRPr lang="el-G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15B0CC2-4043-4003-A30F-374C54DEFB4E}" type="datetimeFigureOut">
              <a:rPr lang="el-GR" smtClean="0"/>
              <a:pPr/>
              <a:t>30/11/2011</a:t>
            </a:fld>
            <a:endParaRPr lang="el-G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0" y="6349042"/>
            <a:ext cx="9144000" cy="232913"/>
          </a:xfrm>
          <a:prstGeom prst="rect">
            <a:avLst/>
          </a:prstGeom>
        </p:spPr>
        <p:txBody>
          <a:bodyPr/>
          <a:lstStyle/>
          <a:p>
            <a:endParaRPr lang="el-G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010400" y="6633713"/>
            <a:ext cx="2133600" cy="224287"/>
          </a:xfrm>
          <a:prstGeom prst="rect">
            <a:avLst/>
          </a:prstGeom>
        </p:spPr>
        <p:txBody>
          <a:bodyPr/>
          <a:lstStyle/>
          <a:p>
            <a:fld id="{424C0CEB-C91D-40C6-9D25-4C4960EDF6E8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>
            <a:noAutofit/>
          </a:bodyPr>
          <a:lstStyle>
            <a:lvl1pPr>
              <a:defRPr sz="8000" baseline="0">
                <a:solidFill>
                  <a:srgbClr val="2D5F75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l-GR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l-G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349042"/>
            <a:ext cx="9144000" cy="232913"/>
          </a:xfrm>
          <a:prstGeom prst="rect">
            <a:avLst/>
          </a:prstGeom>
        </p:spPr>
        <p:txBody>
          <a:bodyPr/>
          <a:lstStyle/>
          <a:p>
            <a:endParaRPr lang="el-GR" dirty="0"/>
          </a:p>
        </p:txBody>
      </p:sp>
      <p:sp>
        <p:nvSpPr>
          <p:cNvPr id="9" name="TextBox 8"/>
          <p:cNvSpPr txBox="1"/>
          <p:nvPr userDrawn="1"/>
        </p:nvSpPr>
        <p:spPr>
          <a:xfrm>
            <a:off x="0" y="6676843"/>
            <a:ext cx="9144000" cy="169277"/>
          </a:xfrm>
          <a:prstGeom prst="rect">
            <a:avLst/>
          </a:prstGeom>
          <a:noFill/>
        </p:spPr>
        <p:txBody>
          <a:bodyPr wrap="square" tIns="0" bIns="0" rtlCol="0">
            <a:spAutoFit/>
          </a:bodyPr>
          <a:lstStyle/>
          <a:p>
            <a:pPr>
              <a:tabLst>
                <a:tab pos="4486275" algn="ctr"/>
                <a:tab pos="8953500" algn="r"/>
              </a:tabLst>
            </a:pPr>
            <a:r>
              <a:rPr lang="en-US" sz="1100" dirty="0" smtClean="0">
                <a:solidFill>
                  <a:schemeClr val="bg1"/>
                </a:solidFill>
              </a:rPr>
              <a:t>Greek Research and Technology Network 	IEEE </a:t>
            </a:r>
            <a:r>
              <a:rPr lang="en-US" sz="1100" dirty="0" err="1" smtClean="0">
                <a:solidFill>
                  <a:schemeClr val="bg1"/>
                </a:solidFill>
              </a:rPr>
              <a:t>CloudCom</a:t>
            </a:r>
            <a:r>
              <a:rPr lang="en-US" sz="1100" dirty="0" smtClean="0">
                <a:solidFill>
                  <a:schemeClr val="bg1"/>
                </a:solidFill>
              </a:rPr>
              <a:t> 2011 	</a:t>
            </a:r>
            <a:fld id="{9D9AAF56-4CA0-42F0-B123-05BD0AC81CAD}" type="slidenum">
              <a:rPr lang="en-US" sz="1100" smtClean="0">
                <a:solidFill>
                  <a:schemeClr val="bg1"/>
                </a:solidFill>
              </a:rPr>
              <a:pPr>
                <a:tabLst>
                  <a:tab pos="4486275" algn="ctr"/>
                  <a:tab pos="8953500" algn="r"/>
                </a:tabLst>
              </a:pPr>
              <a:t>‹#›</a:t>
            </a:fld>
            <a:endParaRPr lang="el-GR" sz="1100" dirty="0">
              <a:solidFill>
                <a:schemeClr val="bg1"/>
              </a:solidFill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4054415" y="5305245"/>
            <a:ext cx="5089585" cy="131984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7" name="Rectangle 4"/>
          <p:cNvSpPr>
            <a:spLocks noChangeArrowheads="1"/>
          </p:cNvSpPr>
          <p:nvPr userDrawn="1"/>
        </p:nvSpPr>
        <p:spPr bwMode="auto">
          <a:xfrm>
            <a:off x="0" y="0"/>
            <a:ext cx="9144000" cy="533400"/>
          </a:xfrm>
          <a:prstGeom prst="rect">
            <a:avLst/>
          </a:prstGeom>
          <a:solidFill>
            <a:srgbClr val="4085A5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l-GR"/>
          </a:p>
        </p:txBody>
      </p:sp>
      <p:pic>
        <p:nvPicPr>
          <p:cNvPr id="8" name="Picture 7" descr="xxx"/>
          <p:cNvPicPr>
            <a:picLocks noChangeAspect="1" noChangeArrowheads="1"/>
          </p:cNvPicPr>
          <p:nvPr userDrawn="1"/>
        </p:nvPicPr>
        <p:blipFill>
          <a:blip r:embed="rId2" cstate="print"/>
          <a:stretch>
            <a:fillRect/>
          </a:stretch>
        </p:blipFill>
        <p:spPr bwMode="auto">
          <a:xfrm>
            <a:off x="203200" y="95897"/>
            <a:ext cx="2235200" cy="563855"/>
          </a:xfrm>
          <a:prstGeom prst="rect">
            <a:avLst/>
          </a:prstGeom>
          <a:noFill/>
        </p:spPr>
      </p:pic>
      <p:sp>
        <p:nvSpPr>
          <p:cNvPr id="10" name="Text Box 17"/>
          <p:cNvSpPr txBox="1">
            <a:spLocks noChangeArrowheads="1"/>
          </p:cNvSpPr>
          <p:nvPr userDrawn="1"/>
        </p:nvSpPr>
        <p:spPr bwMode="auto">
          <a:xfrm>
            <a:off x="6410325" y="317500"/>
            <a:ext cx="19431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1000" dirty="0" smtClean="0">
                <a:solidFill>
                  <a:schemeClr val="bg1"/>
                </a:solidFill>
              </a:rPr>
              <a:t>vkoukis@grnet.gr|</a:t>
            </a:r>
            <a:endParaRPr lang="en-US" sz="1000" dirty="0">
              <a:solidFill>
                <a:schemeClr val="bg1"/>
              </a:solidFill>
            </a:endParaRPr>
          </a:p>
        </p:txBody>
      </p:sp>
      <p:sp>
        <p:nvSpPr>
          <p:cNvPr id="11" name="Text Box 17"/>
          <p:cNvSpPr txBox="1">
            <a:spLocks noChangeArrowheads="1"/>
          </p:cNvSpPr>
          <p:nvPr userDrawn="1"/>
        </p:nvSpPr>
        <p:spPr bwMode="auto">
          <a:xfrm>
            <a:off x="8098766" y="317500"/>
            <a:ext cx="104523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000" dirty="0" smtClean="0">
                <a:solidFill>
                  <a:schemeClr val="bg1"/>
                </a:solidFill>
              </a:rPr>
              <a:t>    20111130</a:t>
            </a:r>
            <a:endParaRPr lang="en-US" sz="1000" dirty="0">
              <a:solidFill>
                <a:schemeClr val="bg1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>
          <a:xfrm>
            <a:off x="155575" y="533400"/>
            <a:ext cx="2701925" cy="1143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28105"/>
            <a:ext cx="8229600" cy="555095"/>
          </a:xfrm>
        </p:spPr>
        <p:txBody>
          <a:bodyPr>
            <a:noAutofit/>
          </a:bodyPr>
          <a:lstStyle>
            <a:lvl1pPr>
              <a:defRPr sz="3600">
                <a:solidFill>
                  <a:srgbClr val="2D5F75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71650"/>
            <a:ext cx="8229600" cy="4457699"/>
          </a:xfrm>
        </p:spPr>
        <p:txBody>
          <a:bodyPr tIns="0" bIns="0"/>
          <a:lstStyle>
            <a:lvl1pPr>
              <a:lnSpc>
                <a:spcPct val="130000"/>
              </a:lnSpc>
              <a:buClr>
                <a:srgbClr val="4085A5"/>
              </a:buClr>
              <a:buSzPct val="70000"/>
              <a:buFont typeface="Wingdings" pitchFamily="2" charset="2"/>
              <a:buChar char=""/>
              <a:defRPr sz="2800">
                <a:solidFill>
                  <a:srgbClr val="2D5F75"/>
                </a:solidFill>
              </a:defRPr>
            </a:lvl1pPr>
            <a:lvl2pPr>
              <a:lnSpc>
                <a:spcPct val="130000"/>
              </a:lnSpc>
              <a:buClr>
                <a:srgbClr val="4085A5"/>
              </a:buClr>
              <a:buSzPct val="90000"/>
              <a:buFont typeface="Wingdings 3" pitchFamily="18" charset="2"/>
              <a:buChar char=""/>
              <a:defRPr sz="2400">
                <a:solidFill>
                  <a:srgbClr val="2D5F75"/>
                </a:solidFill>
              </a:defRPr>
            </a:lvl2pPr>
            <a:lvl3pPr>
              <a:lnSpc>
                <a:spcPct val="130000"/>
              </a:lnSpc>
              <a:buClr>
                <a:srgbClr val="4085A5"/>
              </a:buClr>
              <a:buSzPct val="100000"/>
              <a:buFont typeface="Calibri" pitchFamily="34" charset="0"/>
              <a:buChar char="•"/>
              <a:defRPr sz="2000">
                <a:solidFill>
                  <a:srgbClr val="2D5F75"/>
                </a:solidFill>
              </a:defRPr>
            </a:lvl3pPr>
            <a:lvl4pPr>
              <a:lnSpc>
                <a:spcPct val="130000"/>
              </a:lnSpc>
              <a:defRPr sz="1800">
                <a:solidFill>
                  <a:srgbClr val="2D5F75"/>
                </a:solidFill>
              </a:defRPr>
            </a:lvl4pPr>
            <a:lvl5pPr>
              <a:lnSpc>
                <a:spcPct val="130000"/>
              </a:lnSpc>
              <a:defRPr sz="1600">
                <a:solidFill>
                  <a:srgbClr val="2D5F75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l-GR" dirty="0"/>
          </a:p>
        </p:txBody>
      </p:sp>
      <p:sp>
        <p:nvSpPr>
          <p:cNvPr id="7" name="TextBox 6"/>
          <p:cNvSpPr txBox="1"/>
          <p:nvPr userDrawn="1"/>
        </p:nvSpPr>
        <p:spPr>
          <a:xfrm>
            <a:off x="0" y="6676843"/>
            <a:ext cx="9144000" cy="169277"/>
          </a:xfrm>
          <a:prstGeom prst="rect">
            <a:avLst/>
          </a:prstGeom>
          <a:noFill/>
        </p:spPr>
        <p:txBody>
          <a:bodyPr wrap="square" tIns="0" bIns="0" rtlCol="0">
            <a:spAutoFit/>
          </a:bodyPr>
          <a:lstStyle/>
          <a:p>
            <a:pPr>
              <a:tabLst>
                <a:tab pos="4486275" algn="ctr"/>
                <a:tab pos="8953500" algn="r"/>
              </a:tabLst>
            </a:pPr>
            <a:r>
              <a:rPr lang="en-US" sz="1100" dirty="0" smtClean="0">
                <a:solidFill>
                  <a:schemeClr val="bg1"/>
                </a:solidFill>
              </a:rPr>
              <a:t>Greek Research and Technology Network	IEEE </a:t>
            </a:r>
            <a:r>
              <a:rPr lang="en-US" sz="1100" dirty="0" err="1" smtClean="0">
                <a:solidFill>
                  <a:schemeClr val="bg1"/>
                </a:solidFill>
              </a:rPr>
              <a:t>CloudCom</a:t>
            </a:r>
            <a:r>
              <a:rPr lang="en-US" sz="1100" dirty="0" smtClean="0">
                <a:solidFill>
                  <a:schemeClr val="bg1"/>
                </a:solidFill>
              </a:rPr>
              <a:t> 2011	</a:t>
            </a:r>
            <a:fld id="{6BA2EF64-06CC-4128-B7ED-5AA468F32864}" type="slidenum">
              <a:rPr lang="en-US" sz="1100" smtClean="0">
                <a:solidFill>
                  <a:schemeClr val="bg1"/>
                </a:solidFill>
              </a:rPr>
              <a:pPr>
                <a:tabLst>
                  <a:tab pos="4486275" algn="ctr"/>
                  <a:tab pos="8953500" algn="r"/>
                </a:tabLst>
              </a:pPr>
              <a:t>‹#›</a:t>
            </a:fld>
            <a:endParaRPr lang="el-GR" sz="1100" dirty="0">
              <a:solidFill>
                <a:schemeClr val="bg1"/>
              </a:solidFill>
            </a:endParaRPr>
          </a:p>
        </p:txBody>
      </p:sp>
      <p:sp>
        <p:nvSpPr>
          <p:cNvPr id="8" name="Rectangle 4"/>
          <p:cNvSpPr>
            <a:spLocks noChangeArrowheads="1"/>
          </p:cNvSpPr>
          <p:nvPr userDrawn="1"/>
        </p:nvSpPr>
        <p:spPr bwMode="auto">
          <a:xfrm>
            <a:off x="0" y="0"/>
            <a:ext cx="9144000" cy="533400"/>
          </a:xfrm>
          <a:prstGeom prst="rect">
            <a:avLst/>
          </a:prstGeom>
          <a:solidFill>
            <a:srgbClr val="4085A5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l-GR"/>
          </a:p>
        </p:txBody>
      </p:sp>
      <p:pic>
        <p:nvPicPr>
          <p:cNvPr id="9" name="Picture 8" descr="xxx"/>
          <p:cNvPicPr>
            <a:picLocks noChangeAspect="1" noChangeArrowheads="1"/>
          </p:cNvPicPr>
          <p:nvPr userDrawn="1"/>
        </p:nvPicPr>
        <p:blipFill>
          <a:blip r:embed="rId2" cstate="print"/>
          <a:stretch>
            <a:fillRect/>
          </a:stretch>
        </p:blipFill>
        <p:spPr bwMode="auto">
          <a:xfrm>
            <a:off x="203200" y="95897"/>
            <a:ext cx="2235200" cy="563855"/>
          </a:xfrm>
          <a:prstGeom prst="rect">
            <a:avLst/>
          </a:prstGeom>
          <a:noFill/>
        </p:spPr>
      </p:pic>
      <p:sp>
        <p:nvSpPr>
          <p:cNvPr id="10" name="Text Box 17"/>
          <p:cNvSpPr txBox="1">
            <a:spLocks noChangeArrowheads="1"/>
          </p:cNvSpPr>
          <p:nvPr userDrawn="1"/>
        </p:nvSpPr>
        <p:spPr bwMode="auto">
          <a:xfrm>
            <a:off x="6410325" y="317500"/>
            <a:ext cx="19431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1000" dirty="0" smtClean="0">
                <a:solidFill>
                  <a:schemeClr val="bg1"/>
                </a:solidFill>
              </a:rPr>
              <a:t>vkoukis@grnet.gr|</a:t>
            </a:r>
            <a:endParaRPr lang="en-US" sz="1000" dirty="0">
              <a:solidFill>
                <a:schemeClr val="bg1"/>
              </a:solidFill>
            </a:endParaRPr>
          </a:p>
        </p:txBody>
      </p:sp>
      <p:sp>
        <p:nvSpPr>
          <p:cNvPr id="11" name="Text Box 17"/>
          <p:cNvSpPr txBox="1">
            <a:spLocks noChangeArrowheads="1"/>
          </p:cNvSpPr>
          <p:nvPr userDrawn="1"/>
        </p:nvSpPr>
        <p:spPr bwMode="auto">
          <a:xfrm>
            <a:off x="8098766" y="317500"/>
            <a:ext cx="104523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000" dirty="0" smtClean="0">
                <a:solidFill>
                  <a:schemeClr val="bg1"/>
                </a:solidFill>
              </a:rPr>
              <a:t>    20111130</a:t>
            </a:r>
            <a:endParaRPr lang="en-US" sz="1000" dirty="0">
              <a:solidFill>
                <a:schemeClr val="bg1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>
          <a:xfrm>
            <a:off x="155575" y="533400"/>
            <a:ext cx="2701925" cy="1143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349042"/>
            <a:ext cx="9144000" cy="232913"/>
          </a:xfrm>
          <a:prstGeom prst="rect">
            <a:avLst/>
          </a:prstGeom>
        </p:spPr>
        <p:txBody>
          <a:bodyPr/>
          <a:lstStyle/>
          <a:p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010400" y="6633713"/>
            <a:ext cx="2133600" cy="224287"/>
          </a:xfrm>
          <a:prstGeom prst="rect">
            <a:avLst/>
          </a:prstGeom>
        </p:spPr>
        <p:txBody>
          <a:bodyPr/>
          <a:lstStyle/>
          <a:p>
            <a:fld id="{424C0CEB-C91D-40C6-9D25-4C4960EDF6E8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15B0CC2-4043-4003-A30F-374C54DEFB4E}" type="datetimeFigureOut">
              <a:rPr lang="el-GR" smtClean="0"/>
              <a:pPr/>
              <a:t>30/11/2011</a:t>
            </a:fld>
            <a:endParaRPr lang="el-G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6349042"/>
            <a:ext cx="9144000" cy="232913"/>
          </a:xfrm>
          <a:prstGeom prst="rect">
            <a:avLst/>
          </a:prstGeom>
        </p:spPr>
        <p:txBody>
          <a:bodyPr/>
          <a:lstStyle/>
          <a:p>
            <a:endParaRPr lang="el-G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010400" y="6633713"/>
            <a:ext cx="2133600" cy="224287"/>
          </a:xfrm>
          <a:prstGeom prst="rect">
            <a:avLst/>
          </a:prstGeom>
        </p:spPr>
        <p:txBody>
          <a:bodyPr/>
          <a:lstStyle/>
          <a:p>
            <a:fld id="{424C0CEB-C91D-40C6-9D25-4C4960EDF6E8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15B0CC2-4043-4003-A30F-374C54DEFB4E}" type="datetimeFigureOut">
              <a:rPr lang="el-GR" smtClean="0"/>
              <a:pPr/>
              <a:t>30/11/2011</a:t>
            </a:fld>
            <a:endParaRPr lang="el-G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0" y="6349042"/>
            <a:ext cx="9144000" cy="232913"/>
          </a:xfrm>
          <a:prstGeom prst="rect">
            <a:avLst/>
          </a:prstGeom>
        </p:spPr>
        <p:txBody>
          <a:bodyPr/>
          <a:lstStyle/>
          <a:p>
            <a:endParaRPr lang="el-G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010400" y="6633713"/>
            <a:ext cx="2133600" cy="224287"/>
          </a:xfrm>
          <a:prstGeom prst="rect">
            <a:avLst/>
          </a:prstGeom>
        </p:spPr>
        <p:txBody>
          <a:bodyPr/>
          <a:lstStyle/>
          <a:p>
            <a:fld id="{424C0CEB-C91D-40C6-9D25-4C4960EDF6E8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 userDrawn="1"/>
        </p:nvSpPr>
        <p:spPr>
          <a:xfrm>
            <a:off x="609600" y="844774"/>
            <a:ext cx="8229600" cy="55509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Click to edit Master title style</a:t>
            </a:r>
            <a:endParaRPr kumimoji="0" lang="el-GR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Footer Placeholder 13"/>
          <p:cNvSpPr>
            <a:spLocks noGrp="1"/>
          </p:cNvSpPr>
          <p:nvPr>
            <p:ph type="ftr" sz="quarter" idx="3"/>
          </p:nvPr>
        </p:nvSpPr>
        <p:spPr>
          <a:xfrm>
            <a:off x="0" y="6616460"/>
            <a:ext cx="9144000" cy="2415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Greek Research and Technology Network</a:t>
            </a:r>
            <a:endParaRPr lang="el-GR" dirty="0"/>
          </a:p>
        </p:txBody>
      </p:sp>
      <p:sp>
        <p:nvSpPr>
          <p:cNvPr id="9" name="Slide Number Placeholder 14"/>
          <p:cNvSpPr txBox="1">
            <a:spLocks/>
          </p:cNvSpPr>
          <p:nvPr userDrawn="1"/>
        </p:nvSpPr>
        <p:spPr>
          <a:xfrm>
            <a:off x="7010400" y="6633713"/>
            <a:ext cx="2133600" cy="2242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48623E0-094B-46A4-A098-BF46BCEE433E}" type="slidenum">
              <a:rPr kumimoji="0" lang="el-GR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l-GR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15B0CC2-4043-4003-A30F-374C54DEFB4E}" type="datetimeFigureOut">
              <a:rPr lang="el-GR" smtClean="0"/>
              <a:pPr/>
              <a:t>30/11/2011</a:t>
            </a:fld>
            <a:endParaRPr lang="el-G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6349042"/>
            <a:ext cx="9144000" cy="232913"/>
          </a:xfrm>
          <a:prstGeom prst="rect">
            <a:avLst/>
          </a:prstGeom>
        </p:spPr>
        <p:txBody>
          <a:bodyPr/>
          <a:lstStyle/>
          <a:p>
            <a:endParaRPr lang="el-G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010400" y="6633713"/>
            <a:ext cx="2133600" cy="224287"/>
          </a:xfrm>
          <a:prstGeom prst="rect">
            <a:avLst/>
          </a:prstGeom>
        </p:spPr>
        <p:txBody>
          <a:bodyPr/>
          <a:lstStyle/>
          <a:p>
            <a:fld id="{424C0CEB-C91D-40C6-9D25-4C4960EDF6E8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l-G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15B0CC2-4043-4003-A30F-374C54DEFB4E}" type="datetimeFigureOut">
              <a:rPr lang="el-GR" smtClean="0"/>
              <a:pPr/>
              <a:t>30/11/2011</a:t>
            </a:fld>
            <a:endParaRPr lang="el-G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6349042"/>
            <a:ext cx="9144000" cy="232913"/>
          </a:xfrm>
          <a:prstGeom prst="rect">
            <a:avLst/>
          </a:prstGeom>
        </p:spPr>
        <p:txBody>
          <a:bodyPr/>
          <a:lstStyle/>
          <a:p>
            <a:endParaRPr lang="el-G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010400" y="6633713"/>
            <a:ext cx="2133600" cy="224287"/>
          </a:xfrm>
          <a:prstGeom prst="rect">
            <a:avLst/>
          </a:prstGeom>
        </p:spPr>
        <p:txBody>
          <a:bodyPr/>
          <a:lstStyle/>
          <a:p>
            <a:fld id="{424C0CEB-C91D-40C6-9D25-4C4960EDF6E8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15B0CC2-4043-4003-A30F-374C54DEFB4E}" type="datetimeFigureOut">
              <a:rPr lang="el-GR" smtClean="0"/>
              <a:pPr/>
              <a:t>30/11/2011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349042"/>
            <a:ext cx="9144000" cy="232913"/>
          </a:xfrm>
          <a:prstGeom prst="rect">
            <a:avLst/>
          </a:prstGeom>
        </p:spPr>
        <p:txBody>
          <a:bodyPr/>
          <a:lstStyle/>
          <a:p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010400" y="6633713"/>
            <a:ext cx="2133600" cy="224287"/>
          </a:xfrm>
          <a:prstGeom prst="rect">
            <a:avLst/>
          </a:prstGeom>
        </p:spPr>
        <p:txBody>
          <a:bodyPr/>
          <a:lstStyle/>
          <a:p>
            <a:fld id="{424C0CEB-C91D-40C6-9D25-4C4960EDF6E8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15B0CC2-4043-4003-A30F-374C54DEFB4E}" type="datetimeFigureOut">
              <a:rPr lang="el-GR" smtClean="0"/>
              <a:pPr/>
              <a:t>30/11/2011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349042"/>
            <a:ext cx="9144000" cy="232913"/>
          </a:xfrm>
          <a:prstGeom prst="rect">
            <a:avLst/>
          </a:prstGeom>
        </p:spPr>
        <p:txBody>
          <a:bodyPr/>
          <a:lstStyle/>
          <a:p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010400" y="6633713"/>
            <a:ext cx="2133600" cy="224287"/>
          </a:xfrm>
          <a:prstGeom prst="rect">
            <a:avLst/>
          </a:prstGeom>
        </p:spPr>
        <p:txBody>
          <a:bodyPr/>
          <a:lstStyle/>
          <a:p>
            <a:fld id="{424C0CEB-C91D-40C6-9D25-4C4960EDF6E8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l-G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8B9B6-004F-491C-8D70-C93BAE1BE6E5}" type="datetimeFigureOut">
              <a:rPr lang="el-GR" smtClean="0"/>
              <a:pPr/>
              <a:t>30/11/2011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C76B1-AE26-4FA1-B2E5-B50173E2D0DF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8B9B6-004F-491C-8D70-C93BAE1BE6E5}" type="datetimeFigureOut">
              <a:rPr lang="el-GR" smtClean="0"/>
              <a:pPr/>
              <a:t>30/11/2011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C76B1-AE26-4FA1-B2E5-B50173E2D0DF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8B9B6-004F-491C-8D70-C93BAE1BE6E5}" type="datetimeFigureOut">
              <a:rPr lang="el-GR" smtClean="0"/>
              <a:pPr/>
              <a:t>30/11/2011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C76B1-AE26-4FA1-B2E5-B50173E2D0DF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8B9B6-004F-491C-8D70-C93BAE1BE6E5}" type="datetimeFigureOut">
              <a:rPr lang="el-GR" smtClean="0"/>
              <a:pPr/>
              <a:t>30/11/2011</a:t>
            </a:fld>
            <a:endParaRPr lang="el-G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C76B1-AE26-4FA1-B2E5-B50173E2D0DF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8B9B6-004F-491C-8D70-C93BAE1BE6E5}" type="datetimeFigureOut">
              <a:rPr lang="el-GR" smtClean="0"/>
              <a:pPr/>
              <a:t>30/11/2011</a:t>
            </a:fld>
            <a:endParaRPr lang="el-G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C76B1-AE26-4FA1-B2E5-B50173E2D0DF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8B9B6-004F-491C-8D70-C93BAE1BE6E5}" type="datetimeFigureOut">
              <a:rPr lang="el-GR" smtClean="0"/>
              <a:pPr/>
              <a:t>30/11/2011</a:t>
            </a:fld>
            <a:endParaRPr lang="el-G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C76B1-AE26-4FA1-B2E5-B50173E2D0DF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8B9B6-004F-491C-8D70-C93BAE1BE6E5}" type="datetimeFigureOut">
              <a:rPr lang="el-GR" smtClean="0"/>
              <a:pPr/>
              <a:t>30/11/2011</a:t>
            </a:fld>
            <a:endParaRPr lang="el-G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C76B1-AE26-4FA1-B2E5-B50173E2D0DF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8B9B6-004F-491C-8D70-C93BAE1BE6E5}" type="datetimeFigureOut">
              <a:rPr lang="el-GR" smtClean="0"/>
              <a:pPr/>
              <a:t>30/11/2011</a:t>
            </a:fld>
            <a:endParaRPr lang="el-G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C76B1-AE26-4FA1-B2E5-B50173E2D0DF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l-G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8B9B6-004F-491C-8D70-C93BAE1BE6E5}" type="datetimeFigureOut">
              <a:rPr lang="el-GR" smtClean="0"/>
              <a:pPr/>
              <a:t>30/11/2011</a:t>
            </a:fld>
            <a:endParaRPr lang="el-G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C76B1-AE26-4FA1-B2E5-B50173E2D0DF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8B9B6-004F-491C-8D70-C93BAE1BE6E5}" type="datetimeFigureOut">
              <a:rPr lang="el-GR" smtClean="0"/>
              <a:pPr/>
              <a:t>30/11/2011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C76B1-AE26-4FA1-B2E5-B50173E2D0DF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8B9B6-004F-491C-8D70-C93BAE1BE6E5}" type="datetimeFigureOut">
              <a:rPr lang="el-GR" smtClean="0"/>
              <a:pPr/>
              <a:t>30/11/2011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C76B1-AE26-4FA1-B2E5-B50173E2D0DF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e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4" descr="xx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286000" y="4648200"/>
            <a:ext cx="9756775" cy="3162300"/>
          </a:xfrm>
          <a:prstGeom prst="rect">
            <a:avLst/>
          </a:prstGeom>
          <a:noFill/>
        </p:spPr>
      </p:pic>
      <p:sp>
        <p:nvSpPr>
          <p:cNvPr id="8" name="Rectangle 10"/>
          <p:cNvSpPr>
            <a:spLocks noChangeArrowheads="1"/>
          </p:cNvSpPr>
          <p:nvPr userDrawn="1"/>
        </p:nvSpPr>
        <p:spPr bwMode="auto">
          <a:xfrm>
            <a:off x="0" y="6633712"/>
            <a:ext cx="9144000" cy="224287"/>
          </a:xfrm>
          <a:prstGeom prst="rect">
            <a:avLst/>
          </a:prstGeom>
          <a:solidFill>
            <a:srgbClr val="37728D">
              <a:alpha val="61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l"/>
            <a:endParaRPr lang="el-GR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692374"/>
            <a:ext cx="8229600" cy="55509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l-GR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406105"/>
            <a:ext cx="8229600" cy="50895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l-GR" dirty="0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3"/>
          </p:nvPr>
        </p:nvSpPr>
        <p:spPr>
          <a:xfrm>
            <a:off x="0" y="6616460"/>
            <a:ext cx="9144000" cy="2415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Greek Research and Technology Network</a:t>
            </a:r>
            <a:endParaRPr lang="el-GR" dirty="0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4"/>
          </p:nvPr>
        </p:nvSpPr>
        <p:spPr>
          <a:xfrm>
            <a:off x="7010400" y="6633713"/>
            <a:ext cx="2133600" cy="2242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8623E0-094B-46A4-A098-BF46BCEE433E}" type="slidenum">
              <a:rPr lang="el-GR" smtClean="0"/>
              <a:pPr/>
              <a:t>‹#›</a:t>
            </a:fld>
            <a:endParaRPr lang="el-G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l-G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28B9B6-004F-491C-8D70-C93BAE1BE6E5}" type="datetimeFigureOut">
              <a:rPr lang="el-GR" smtClean="0"/>
              <a:pPr/>
              <a:t>30/11/2011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CC76B1-AE26-4FA1-B2E5-B50173E2D0DF}" type="slidenum">
              <a:rPr lang="el-GR" smtClean="0"/>
              <a:pPr/>
              <a:t>‹#›</a:t>
            </a:fld>
            <a:endParaRPr lang="el-G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l-G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emf"/><Relationship Id="rId4" Type="http://schemas.openxmlformats.org/officeDocument/2006/relationships/image" Target="../media/image4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image" Target="../media/image30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12" Type="http://schemas.openxmlformats.org/officeDocument/2006/relationships/image" Target="../media/image2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3.png"/><Relationship Id="rId11" Type="http://schemas.openxmlformats.org/officeDocument/2006/relationships/image" Target="../media/image28.png"/><Relationship Id="rId5" Type="http://schemas.openxmlformats.org/officeDocument/2006/relationships/image" Target="../media/image22.png"/><Relationship Id="rId15" Type="http://schemas.openxmlformats.org/officeDocument/2006/relationships/image" Target="../media/image32.png"/><Relationship Id="rId10" Type="http://schemas.openxmlformats.org/officeDocument/2006/relationships/image" Target="../media/image27.png"/><Relationship Id="rId4" Type="http://schemas.openxmlformats.org/officeDocument/2006/relationships/image" Target="../media/image21.png"/><Relationship Id="rId9" Type="http://schemas.openxmlformats.org/officeDocument/2006/relationships/image" Target="../media/image26.png"/><Relationship Id="rId14" Type="http://schemas.openxmlformats.org/officeDocument/2006/relationships/image" Target="../media/image31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7" Type="http://schemas.openxmlformats.org/officeDocument/2006/relationships/image" Target="../media/image38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7" Type="http://schemas.openxmlformats.org/officeDocument/2006/relationships/image" Target="../media/image44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9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18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18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18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8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18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18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18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18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18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18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782512" y="2486172"/>
            <a:ext cx="7772400" cy="1099127"/>
          </a:xfrm>
        </p:spPr>
        <p:txBody>
          <a:bodyPr>
            <a:noAutofit/>
          </a:bodyPr>
          <a:lstStyle/>
          <a:p>
            <a:r>
              <a:rPr lang="en-US" sz="3200" dirty="0" smtClean="0">
                <a:solidFill>
                  <a:srgbClr val="37728D"/>
                </a:solidFill>
              </a:rPr>
              <a:t>Delivering </a:t>
            </a:r>
            <a:r>
              <a:rPr lang="en-US" sz="3200" dirty="0" err="1" smtClean="0">
                <a:solidFill>
                  <a:srgbClr val="37728D"/>
                </a:solidFill>
              </a:rPr>
              <a:t>IaaS</a:t>
            </a:r>
            <a:r>
              <a:rPr lang="en-US" sz="3200" dirty="0" smtClean="0">
                <a:solidFill>
                  <a:srgbClr val="37728D"/>
                </a:solidFill>
              </a:rPr>
              <a:t> for the Greek</a:t>
            </a:r>
            <a:br>
              <a:rPr lang="en-US" sz="3200" dirty="0" smtClean="0">
                <a:solidFill>
                  <a:srgbClr val="37728D"/>
                </a:solidFill>
              </a:rPr>
            </a:br>
            <a:r>
              <a:rPr lang="en-US" sz="3200" dirty="0" smtClean="0">
                <a:solidFill>
                  <a:srgbClr val="37728D"/>
                </a:solidFill>
              </a:rPr>
              <a:t>Academic and Research Community</a:t>
            </a:r>
            <a:endParaRPr lang="el-GR" sz="3200" dirty="0"/>
          </a:p>
        </p:txBody>
      </p:sp>
      <p:sp>
        <p:nvSpPr>
          <p:cNvPr id="15" name="Subtitle 14"/>
          <p:cNvSpPr>
            <a:spLocks noGrp="1"/>
          </p:cNvSpPr>
          <p:nvPr>
            <p:ph type="subTitle" idx="1"/>
          </p:nvPr>
        </p:nvSpPr>
        <p:spPr>
          <a:xfrm>
            <a:off x="3815860" y="4928400"/>
            <a:ext cx="3921369" cy="1285005"/>
          </a:xfrm>
        </p:spPr>
        <p:txBody>
          <a:bodyPr>
            <a:normAutofit/>
          </a:bodyPr>
          <a:lstStyle/>
          <a:p>
            <a:pPr algn="l"/>
            <a:r>
              <a:rPr lang="en-US" sz="1800" dirty="0" smtClean="0">
                <a:solidFill>
                  <a:srgbClr val="37728D"/>
                </a:solidFill>
              </a:rPr>
              <a:t>Vangelis </a:t>
            </a:r>
            <a:r>
              <a:rPr lang="en-US" sz="1800" dirty="0" err="1" smtClean="0">
                <a:solidFill>
                  <a:srgbClr val="37728D"/>
                </a:solidFill>
              </a:rPr>
              <a:t>Koukis</a:t>
            </a:r>
            <a:r>
              <a:rPr lang="en-US" sz="1800" dirty="0" smtClean="0">
                <a:solidFill>
                  <a:srgbClr val="37728D"/>
                </a:solidFill>
              </a:rPr>
              <a:t> </a:t>
            </a:r>
            <a:br>
              <a:rPr lang="en-US" sz="1800" dirty="0" smtClean="0">
                <a:solidFill>
                  <a:srgbClr val="37728D"/>
                </a:solidFill>
              </a:rPr>
            </a:br>
            <a:r>
              <a:rPr lang="en-US" sz="1800" dirty="0" smtClean="0">
                <a:solidFill>
                  <a:srgbClr val="37728D"/>
                </a:solidFill>
              </a:rPr>
              <a:t>vkoukis@grnet.gr</a:t>
            </a:r>
            <a:br>
              <a:rPr lang="en-US" sz="1800" dirty="0" smtClean="0">
                <a:solidFill>
                  <a:srgbClr val="37728D"/>
                </a:solidFill>
              </a:rPr>
            </a:br>
            <a:r>
              <a:rPr lang="en-US" sz="1800" dirty="0" smtClean="0">
                <a:solidFill>
                  <a:srgbClr val="37728D"/>
                </a:solidFill>
              </a:rPr>
              <a:t>Technical Coordinator, </a:t>
            </a:r>
            <a:r>
              <a:rPr lang="en-US" sz="1800" b="1" dirty="0" smtClean="0">
                <a:solidFill>
                  <a:srgbClr val="37728D"/>
                </a:solidFill>
                <a:sym typeface="Symbol"/>
              </a:rPr>
              <a:t></a:t>
            </a:r>
            <a:r>
              <a:rPr lang="en-US" sz="1800" dirty="0" err="1" smtClean="0">
                <a:solidFill>
                  <a:srgbClr val="37728D"/>
                </a:solidFill>
              </a:rPr>
              <a:t>okeanos</a:t>
            </a:r>
            <a:r>
              <a:rPr lang="en-US" sz="1800" dirty="0" smtClean="0">
                <a:solidFill>
                  <a:srgbClr val="37728D"/>
                </a:solidFill>
              </a:rPr>
              <a:t> Project</a:t>
            </a:r>
          </a:p>
        </p:txBody>
      </p:sp>
      <p:pic>
        <p:nvPicPr>
          <p:cNvPr id="11" name="Picture 10" descr="grnet-2011061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20947" y="4926796"/>
            <a:ext cx="2026924" cy="943358"/>
          </a:xfrm>
          <a:prstGeom prst="rect">
            <a:avLst/>
          </a:prstGeom>
        </p:spPr>
      </p:pic>
      <p:sp>
        <p:nvSpPr>
          <p:cNvPr id="21" name="Rectangle 20"/>
          <p:cNvSpPr/>
          <p:nvPr/>
        </p:nvSpPr>
        <p:spPr>
          <a:xfrm>
            <a:off x="0" y="0"/>
            <a:ext cx="9144000" cy="700747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20" name="Picture 5" descr="o-gray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96988" y="647700"/>
            <a:ext cx="6550025" cy="5559425"/>
          </a:xfrm>
          <a:prstGeom prst="rect">
            <a:avLst/>
          </a:prstGeom>
          <a:noFill/>
        </p:spPr>
      </p:pic>
      <p:pic>
        <p:nvPicPr>
          <p:cNvPr id="19" name="Picture 18" descr="x2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838202" y="185898"/>
            <a:ext cx="7334248" cy="6162545"/>
          </a:xfrm>
          <a:prstGeom prst="rect">
            <a:avLst/>
          </a:prstGeom>
          <a:noFill/>
        </p:spPr>
      </p:pic>
      <p:grpSp>
        <p:nvGrpSpPr>
          <p:cNvPr id="22" name="Group 21"/>
          <p:cNvGrpSpPr/>
          <p:nvPr/>
        </p:nvGrpSpPr>
        <p:grpSpPr>
          <a:xfrm>
            <a:off x="1855200" y="1082642"/>
            <a:ext cx="5489164" cy="1344035"/>
            <a:chOff x="-459375" y="1082642"/>
            <a:chExt cx="5489164" cy="1344035"/>
          </a:xfrm>
        </p:grpSpPr>
        <p:pic>
          <p:nvPicPr>
            <p:cNvPr id="13" name="Picture 12" descr="okeanos.png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-459375" y="1432275"/>
              <a:ext cx="5402850" cy="945154"/>
            </a:xfrm>
            <a:prstGeom prst="rect">
              <a:avLst/>
            </a:prstGeom>
          </p:spPr>
        </p:pic>
        <p:sp>
          <p:nvSpPr>
            <p:cNvPr id="18" name="Rectangle 17"/>
            <p:cNvSpPr>
              <a:spLocks noChangeArrowheads="1"/>
            </p:cNvSpPr>
            <p:nvPr/>
          </p:nvSpPr>
          <p:spPr bwMode="auto">
            <a:xfrm>
              <a:off x="533989" y="1082642"/>
              <a:ext cx="4495800" cy="1344035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</p:grpSp>
      <p:pic>
        <p:nvPicPr>
          <p:cNvPr id="12" name="Picture 11" descr="okeanos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855200" y="1422750"/>
            <a:ext cx="5402850" cy="945154"/>
          </a:xfrm>
          <a:prstGeom prst="rect">
            <a:avLst/>
          </a:prstGeom>
        </p:spPr>
      </p:pic>
      <p:pic>
        <p:nvPicPr>
          <p:cNvPr id="23" name="Picture 22" descr="x2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1564482" y="1345555"/>
            <a:ext cx="1574005" cy="132254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0" presetClass="exit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Outline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66849"/>
            <a:ext cx="8229600" cy="4951535"/>
          </a:xfrm>
        </p:spPr>
        <p:txBody>
          <a:bodyPr>
            <a:normAutofit lnSpcReduction="10000"/>
          </a:bodyPr>
          <a:lstStyle/>
          <a:p>
            <a:r>
              <a:rPr lang="en-US" b="1" dirty="0" smtClean="0">
                <a:sym typeface="Symbol"/>
              </a:rPr>
              <a:t></a:t>
            </a:r>
            <a:r>
              <a:rPr lang="en-US" dirty="0" smtClean="0"/>
              <a:t>okeanos ?</a:t>
            </a:r>
          </a:p>
          <a:p>
            <a:r>
              <a:rPr lang="en-US" dirty="0" smtClean="0"/>
              <a:t>Rationale</a:t>
            </a:r>
          </a:p>
          <a:p>
            <a:r>
              <a:rPr lang="en-US" dirty="0" smtClean="0"/>
              <a:t>Design</a:t>
            </a:r>
          </a:p>
          <a:p>
            <a:r>
              <a:rPr lang="en-US" dirty="0" smtClean="0"/>
              <a:t>Platform</a:t>
            </a:r>
          </a:p>
          <a:p>
            <a:r>
              <a:rPr lang="en-US" dirty="0" smtClean="0"/>
              <a:t>Features</a:t>
            </a:r>
          </a:p>
          <a:p>
            <a:r>
              <a:rPr lang="en-US" dirty="0" smtClean="0"/>
              <a:t>Internals</a:t>
            </a:r>
          </a:p>
          <a:p>
            <a:r>
              <a:rPr lang="en-US" dirty="0" err="1" smtClean="0"/>
              <a:t>Opensource</a:t>
            </a:r>
            <a:endParaRPr lang="en-US" dirty="0" smtClean="0"/>
          </a:p>
          <a:p>
            <a:r>
              <a:rPr lang="en-US" dirty="0" smtClean="0"/>
              <a:t>Upcoming</a:t>
            </a:r>
            <a:endParaRPr lang="el-G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</a:t>
            </a:r>
            <a:r>
              <a:rPr lang="en-US" b="1" dirty="0" smtClean="0">
                <a:sym typeface="Symbol"/>
              </a:rPr>
              <a:t></a:t>
            </a:r>
            <a:r>
              <a:rPr lang="en-US" dirty="0" smtClean="0"/>
              <a:t>okeanos?</a:t>
            </a:r>
            <a:endParaRPr lang="el-GR" dirty="0"/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dirty="0" smtClean="0">
                <a:solidFill>
                  <a:srgbClr val="2D5F75"/>
                </a:solidFill>
                <a:latin typeface="+mj-lt"/>
                <a:ea typeface="+mj-ea"/>
                <a:cs typeface="+mj-cs"/>
              </a:rPr>
              <a:t>‘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D5F75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okeanos’ is Greek for </a:t>
            </a:r>
            <a:r>
              <a:rPr lang="en-US" sz="3200" dirty="0" smtClean="0">
                <a:solidFill>
                  <a:srgbClr val="2D5F75"/>
                </a:solidFill>
                <a:latin typeface="+mj-lt"/>
                <a:ea typeface="+mj-ea"/>
                <a:cs typeface="+mj-cs"/>
              </a:rPr>
              <a:t>‘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D5F75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ocean’.</a:t>
            </a:r>
            <a:endParaRPr kumimoji="0" lang="el-GR" sz="3200" b="0" i="0" u="none" strike="noStrike" kern="1200" cap="none" spc="0" normalizeH="0" baseline="0" noProof="0" dirty="0">
              <a:ln>
                <a:noFill/>
              </a:ln>
              <a:solidFill>
                <a:srgbClr val="2D5F75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Subtitle 2"/>
          <p:cNvSpPr>
            <a:spLocks noGrp="1"/>
          </p:cNvSpPr>
          <p:nvPr/>
        </p:nvSpPr>
        <p:spPr>
          <a:xfrm>
            <a:off x="829733" y="3975101"/>
            <a:ext cx="7484534" cy="1752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l-GR" i="1" dirty="0" err="1" smtClean="0">
                <a:solidFill>
                  <a:srgbClr val="2D5F75"/>
                </a:solidFill>
              </a:rPr>
              <a:t>Oceans</a:t>
            </a:r>
            <a:r>
              <a:rPr lang="el-GR" i="1" dirty="0" smtClean="0">
                <a:solidFill>
                  <a:srgbClr val="2D5F75"/>
                </a:solidFill>
              </a:rPr>
              <a:t> </a:t>
            </a:r>
            <a:r>
              <a:rPr lang="el-GR" i="1" dirty="0" err="1" smtClean="0">
                <a:solidFill>
                  <a:srgbClr val="2D5F75"/>
                </a:solidFill>
              </a:rPr>
              <a:t>capture</a:t>
            </a:r>
            <a:r>
              <a:rPr lang="el-GR" i="1" dirty="0" smtClean="0">
                <a:solidFill>
                  <a:srgbClr val="2D5F75"/>
                </a:solidFill>
              </a:rPr>
              <a:t>, </a:t>
            </a:r>
            <a:r>
              <a:rPr lang="el-GR" i="1" dirty="0" err="1" smtClean="0">
                <a:solidFill>
                  <a:srgbClr val="2D5F75"/>
                </a:solidFill>
              </a:rPr>
              <a:t>store</a:t>
            </a:r>
            <a:r>
              <a:rPr lang="el-GR" i="1" dirty="0" smtClean="0">
                <a:solidFill>
                  <a:srgbClr val="2D5F75"/>
                </a:solidFill>
              </a:rPr>
              <a:t> </a:t>
            </a:r>
            <a:r>
              <a:rPr lang="el-GR" i="1" dirty="0" err="1" smtClean="0">
                <a:solidFill>
                  <a:srgbClr val="2D5F75"/>
                </a:solidFill>
              </a:rPr>
              <a:t>and</a:t>
            </a:r>
            <a:r>
              <a:rPr lang="el-GR" i="1" dirty="0" smtClean="0">
                <a:solidFill>
                  <a:srgbClr val="2D5F75"/>
                </a:solidFill>
              </a:rPr>
              <a:t> </a:t>
            </a:r>
            <a:r>
              <a:rPr lang="el-GR" i="1" dirty="0" err="1" smtClean="0">
                <a:solidFill>
                  <a:srgbClr val="2D5F75"/>
                </a:solidFill>
              </a:rPr>
              <a:t>deliver</a:t>
            </a:r>
            <a:r>
              <a:rPr lang="en-US" i="1" dirty="0" smtClean="0">
                <a:solidFill>
                  <a:srgbClr val="2D5F75"/>
                </a:solidFill>
              </a:rPr>
              <a:t/>
            </a:r>
            <a:br>
              <a:rPr lang="en-US" i="1" dirty="0" smtClean="0">
                <a:solidFill>
                  <a:srgbClr val="2D5F75"/>
                </a:solidFill>
              </a:rPr>
            </a:br>
            <a:r>
              <a:rPr lang="el-GR" i="1" dirty="0" err="1" smtClean="0">
                <a:solidFill>
                  <a:srgbClr val="2D5F75"/>
                </a:solidFill>
              </a:rPr>
              <a:t>energy</a:t>
            </a:r>
            <a:r>
              <a:rPr lang="el-GR" i="1" dirty="0" smtClean="0">
                <a:solidFill>
                  <a:srgbClr val="2D5F75"/>
                </a:solidFill>
              </a:rPr>
              <a:t>, </a:t>
            </a:r>
            <a:r>
              <a:rPr lang="el-GR" i="1" dirty="0" err="1" smtClean="0">
                <a:solidFill>
                  <a:srgbClr val="2D5F75"/>
                </a:solidFill>
              </a:rPr>
              <a:t>oxygen</a:t>
            </a:r>
            <a:r>
              <a:rPr lang="el-GR" i="1" dirty="0" smtClean="0">
                <a:solidFill>
                  <a:srgbClr val="2D5F75"/>
                </a:solidFill>
              </a:rPr>
              <a:t> </a:t>
            </a:r>
            <a:r>
              <a:rPr lang="el-GR" i="1" dirty="0" err="1" smtClean="0">
                <a:solidFill>
                  <a:srgbClr val="2D5F75"/>
                </a:solidFill>
              </a:rPr>
              <a:t>and</a:t>
            </a:r>
            <a:r>
              <a:rPr lang="el-GR" i="1" dirty="0" smtClean="0">
                <a:solidFill>
                  <a:srgbClr val="2D5F75"/>
                </a:solidFill>
              </a:rPr>
              <a:t> </a:t>
            </a:r>
            <a:r>
              <a:rPr lang="el-GR" i="1" dirty="0" err="1" smtClean="0">
                <a:solidFill>
                  <a:srgbClr val="2D5F75"/>
                </a:solidFill>
              </a:rPr>
              <a:t>life</a:t>
            </a:r>
            <a:r>
              <a:rPr lang="el-GR" i="1" dirty="0" smtClean="0">
                <a:solidFill>
                  <a:srgbClr val="2D5F75"/>
                </a:solidFill>
              </a:rPr>
              <a:t> </a:t>
            </a:r>
            <a:r>
              <a:rPr lang="el-GR" i="1" dirty="0" err="1" smtClean="0">
                <a:solidFill>
                  <a:srgbClr val="2D5F75"/>
                </a:solidFill>
              </a:rPr>
              <a:t>around</a:t>
            </a:r>
            <a:r>
              <a:rPr lang="el-GR" i="1" dirty="0" smtClean="0">
                <a:solidFill>
                  <a:srgbClr val="2D5F75"/>
                </a:solidFill>
              </a:rPr>
              <a:t> </a:t>
            </a:r>
            <a:r>
              <a:rPr lang="el-GR" i="1" dirty="0" err="1" smtClean="0">
                <a:solidFill>
                  <a:srgbClr val="2D5F75"/>
                </a:solidFill>
              </a:rPr>
              <a:t>the</a:t>
            </a:r>
            <a:r>
              <a:rPr lang="el-GR" i="1" dirty="0" smtClean="0">
                <a:solidFill>
                  <a:srgbClr val="2D5F75"/>
                </a:solidFill>
              </a:rPr>
              <a:t> </a:t>
            </a:r>
            <a:r>
              <a:rPr lang="el-GR" i="1" dirty="0" err="1" smtClean="0">
                <a:solidFill>
                  <a:srgbClr val="2D5F75"/>
                </a:solidFill>
              </a:rPr>
              <a:t>planet</a:t>
            </a:r>
            <a:r>
              <a:rPr lang="el-GR" i="1" dirty="0" smtClean="0">
                <a:solidFill>
                  <a:srgbClr val="2D5F75"/>
                </a:solidFill>
              </a:rPr>
              <a:t>. </a:t>
            </a:r>
            <a:endParaRPr lang="en-US" i="1" dirty="0" smtClean="0">
              <a:solidFill>
                <a:srgbClr val="2D5F75"/>
              </a:solidFill>
            </a:endParaRPr>
          </a:p>
          <a:p>
            <a:endParaRPr lang="el-G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Simplicity</a:t>
            </a:r>
            <a:endParaRPr lang="el-GR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l-GR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68501" y="1218230"/>
            <a:ext cx="5206999" cy="56228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36822"/>
          <a:stretch>
            <a:fillRect/>
          </a:stretch>
        </p:blipFill>
        <p:spPr bwMode="auto">
          <a:xfrm>
            <a:off x="1718733" y="2965654"/>
            <a:ext cx="5706534" cy="3094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/>
          </p:cNvSpPr>
          <p:nvPr/>
        </p:nvSpPr>
        <p:spPr bwMode="auto">
          <a:xfrm>
            <a:off x="4439448" y="1234811"/>
            <a:ext cx="3203045" cy="75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tIns="0" bIns="0"/>
          <a:lstStyle/>
          <a:p>
            <a:pPr marL="342900" indent="-342900" algn="ctr">
              <a:lnSpc>
                <a:spcPct val="130000"/>
              </a:lnSpc>
              <a:spcBef>
                <a:spcPct val="20000"/>
              </a:spcBef>
              <a:buClr>
                <a:srgbClr val="4085A5"/>
              </a:buClr>
              <a:buSzPct val="70000"/>
              <a:buFont typeface="Wingdings" pitchFamily="2" charset="2"/>
              <a:buNone/>
            </a:pPr>
            <a:r>
              <a:rPr lang="en-US" sz="4000" dirty="0">
                <a:solidFill>
                  <a:srgbClr val="2D5F75"/>
                </a:solidFill>
                <a:latin typeface="Calibri" pitchFamily="34" charset="0"/>
              </a:rPr>
              <a:t>Compute</a:t>
            </a:r>
            <a:endParaRPr lang="el-GR" sz="4000" dirty="0">
              <a:solidFill>
                <a:srgbClr val="2D5F75"/>
              </a:solidFill>
              <a:latin typeface="Calibri" pitchFamily="34" charset="0"/>
            </a:endParaRPr>
          </a:p>
        </p:txBody>
      </p:sp>
      <p:sp>
        <p:nvSpPr>
          <p:cNvPr id="5" name="Content Placeholder 2"/>
          <p:cNvSpPr>
            <a:spLocks/>
          </p:cNvSpPr>
          <p:nvPr/>
        </p:nvSpPr>
        <p:spPr bwMode="auto">
          <a:xfrm>
            <a:off x="4439448" y="2456656"/>
            <a:ext cx="3203045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tIns="0" bIns="0"/>
          <a:lstStyle/>
          <a:p>
            <a:pPr marL="342900" indent="-342900" algn="ctr">
              <a:lnSpc>
                <a:spcPct val="130000"/>
              </a:lnSpc>
              <a:spcBef>
                <a:spcPct val="20000"/>
              </a:spcBef>
              <a:buClr>
                <a:srgbClr val="4085A5"/>
              </a:buClr>
              <a:buSzPct val="70000"/>
              <a:buFont typeface="Wingdings" pitchFamily="2" charset="2"/>
              <a:buNone/>
            </a:pPr>
            <a:r>
              <a:rPr lang="en-US" sz="4000" dirty="0">
                <a:solidFill>
                  <a:srgbClr val="2D5F75"/>
                </a:solidFill>
                <a:latin typeface="Calibri" pitchFamily="34" charset="0"/>
              </a:rPr>
              <a:t>Network</a:t>
            </a:r>
            <a:endParaRPr lang="el-GR" sz="4000" dirty="0">
              <a:solidFill>
                <a:srgbClr val="2D5F75"/>
              </a:solidFill>
              <a:latin typeface="Calibri" pitchFamily="34" charset="0"/>
            </a:endParaRPr>
          </a:p>
        </p:txBody>
      </p:sp>
      <p:sp>
        <p:nvSpPr>
          <p:cNvPr id="6" name="Content Placeholder 2"/>
          <p:cNvSpPr>
            <a:spLocks/>
          </p:cNvSpPr>
          <p:nvPr/>
        </p:nvSpPr>
        <p:spPr bwMode="auto">
          <a:xfrm>
            <a:off x="4439448" y="3689614"/>
            <a:ext cx="320304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tIns="0" bIns="0"/>
          <a:lstStyle/>
          <a:p>
            <a:pPr marL="342900" indent="-342900" algn="ctr">
              <a:lnSpc>
                <a:spcPct val="130000"/>
              </a:lnSpc>
              <a:spcBef>
                <a:spcPct val="20000"/>
              </a:spcBef>
              <a:buClr>
                <a:srgbClr val="4085A5"/>
              </a:buClr>
              <a:buSzPct val="70000"/>
              <a:buFont typeface="Wingdings" pitchFamily="2" charset="2"/>
              <a:buNone/>
            </a:pPr>
            <a:r>
              <a:rPr lang="en-US" sz="4000" dirty="0" smtClean="0">
                <a:solidFill>
                  <a:srgbClr val="2D5F75"/>
                </a:solidFill>
                <a:latin typeface="Calibri" pitchFamily="34" charset="0"/>
              </a:rPr>
              <a:t>Storage</a:t>
            </a:r>
            <a:endParaRPr lang="el-GR" sz="4000" dirty="0">
              <a:solidFill>
                <a:srgbClr val="2D5F75"/>
              </a:solidFill>
              <a:latin typeface="Calibri" pitchFamily="34" charset="0"/>
            </a:endParaRPr>
          </a:p>
        </p:txBody>
      </p:sp>
      <p:pic>
        <p:nvPicPr>
          <p:cNvPr id="7" name="Picture 7" descr="okeanos_machin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49013" y="1145117"/>
            <a:ext cx="863600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8" descr="net_privat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7426" y="2426749"/>
            <a:ext cx="866775" cy="87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9" descr="Database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87101" y="3654406"/>
            <a:ext cx="987425" cy="98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10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2472007" y="4993189"/>
            <a:ext cx="1217612" cy="6789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Content Placeholder 2"/>
          <p:cNvSpPr>
            <a:spLocks/>
          </p:cNvSpPr>
          <p:nvPr/>
        </p:nvSpPr>
        <p:spPr bwMode="auto">
          <a:xfrm>
            <a:off x="4439448" y="4868598"/>
            <a:ext cx="320304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tIns="0" bIns="0"/>
          <a:lstStyle/>
          <a:p>
            <a:pPr marL="342900" indent="-342900" algn="ctr">
              <a:lnSpc>
                <a:spcPct val="130000"/>
              </a:lnSpc>
              <a:spcBef>
                <a:spcPct val="20000"/>
              </a:spcBef>
              <a:buClr>
                <a:srgbClr val="4085A5"/>
              </a:buClr>
              <a:buSzPct val="70000"/>
              <a:buFont typeface="Wingdings" pitchFamily="2" charset="2"/>
              <a:buNone/>
            </a:pPr>
            <a:r>
              <a:rPr lang="en-US" sz="4000" dirty="0" smtClean="0">
                <a:solidFill>
                  <a:srgbClr val="2D5F75"/>
                </a:solidFill>
                <a:latin typeface="Calibri" pitchFamily="34" charset="0"/>
              </a:rPr>
              <a:t>Security</a:t>
            </a:r>
            <a:endParaRPr lang="el-GR" sz="4000" dirty="0">
              <a:solidFill>
                <a:srgbClr val="2D5F75"/>
              </a:solidFill>
              <a:latin typeface="Calibri" pitchFamily="34" charset="0"/>
            </a:endParaRPr>
          </a:p>
        </p:txBody>
      </p:sp>
      <p:sp>
        <p:nvSpPr>
          <p:cNvPr id="17" name="Content Placeholder 2"/>
          <p:cNvSpPr>
            <a:spLocks/>
          </p:cNvSpPr>
          <p:nvPr/>
        </p:nvSpPr>
        <p:spPr bwMode="auto">
          <a:xfrm>
            <a:off x="4157141" y="1234811"/>
            <a:ext cx="3767660" cy="75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tIns="0" bIns="0"/>
          <a:lstStyle/>
          <a:p>
            <a:pPr marL="342900" indent="-342900" algn="ctr">
              <a:lnSpc>
                <a:spcPct val="130000"/>
              </a:lnSpc>
              <a:spcBef>
                <a:spcPct val="20000"/>
              </a:spcBef>
              <a:buClr>
                <a:srgbClr val="4085A5"/>
              </a:buClr>
              <a:buSzPct val="70000"/>
              <a:buFont typeface="Wingdings" pitchFamily="2" charset="2"/>
              <a:buNone/>
            </a:pPr>
            <a:r>
              <a:rPr lang="en-US" sz="4000" dirty="0" smtClean="0">
                <a:solidFill>
                  <a:srgbClr val="2D5F75"/>
                </a:solidFill>
                <a:latin typeface="Calibri" pitchFamily="34" charset="0"/>
              </a:rPr>
              <a:t>Virtual Machines</a:t>
            </a:r>
            <a:endParaRPr lang="el-GR" sz="4000" dirty="0">
              <a:solidFill>
                <a:srgbClr val="2D5F75"/>
              </a:solidFill>
              <a:latin typeface="Calibri" pitchFamily="34" charset="0"/>
            </a:endParaRPr>
          </a:p>
        </p:txBody>
      </p:sp>
      <p:sp>
        <p:nvSpPr>
          <p:cNvPr id="18" name="Content Placeholder 2"/>
          <p:cNvSpPr>
            <a:spLocks/>
          </p:cNvSpPr>
          <p:nvPr/>
        </p:nvSpPr>
        <p:spPr bwMode="auto">
          <a:xfrm>
            <a:off x="4157141" y="2456656"/>
            <a:ext cx="376766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tIns="0" bIns="0"/>
          <a:lstStyle/>
          <a:p>
            <a:pPr marL="342900" indent="-342900" algn="ctr">
              <a:lnSpc>
                <a:spcPct val="130000"/>
              </a:lnSpc>
              <a:spcBef>
                <a:spcPct val="20000"/>
              </a:spcBef>
              <a:buClr>
                <a:srgbClr val="4085A5"/>
              </a:buClr>
              <a:buSzPct val="70000"/>
              <a:buFont typeface="Wingdings" pitchFamily="2" charset="2"/>
              <a:buNone/>
            </a:pPr>
            <a:r>
              <a:rPr lang="en-US" sz="4000" dirty="0" smtClean="0">
                <a:solidFill>
                  <a:srgbClr val="2D5F75"/>
                </a:solidFill>
                <a:latin typeface="Calibri" pitchFamily="34" charset="0"/>
              </a:rPr>
              <a:t>Virtual Ethernets</a:t>
            </a:r>
            <a:endParaRPr lang="el-GR" sz="4000" dirty="0">
              <a:solidFill>
                <a:srgbClr val="2D5F75"/>
              </a:solidFill>
              <a:latin typeface="Calibri" pitchFamily="34" charset="0"/>
            </a:endParaRPr>
          </a:p>
        </p:txBody>
      </p:sp>
      <p:sp>
        <p:nvSpPr>
          <p:cNvPr id="19" name="Content Placeholder 2"/>
          <p:cNvSpPr>
            <a:spLocks/>
          </p:cNvSpPr>
          <p:nvPr/>
        </p:nvSpPr>
        <p:spPr bwMode="auto">
          <a:xfrm>
            <a:off x="4157141" y="3689614"/>
            <a:ext cx="376766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tIns="0" bIns="0"/>
          <a:lstStyle/>
          <a:p>
            <a:pPr marL="342900" indent="-342900" algn="ctr">
              <a:lnSpc>
                <a:spcPct val="130000"/>
              </a:lnSpc>
              <a:spcBef>
                <a:spcPct val="20000"/>
              </a:spcBef>
              <a:buClr>
                <a:srgbClr val="4085A5"/>
              </a:buClr>
              <a:buSzPct val="70000"/>
              <a:buFont typeface="Wingdings" pitchFamily="2" charset="2"/>
              <a:buNone/>
            </a:pPr>
            <a:r>
              <a:rPr lang="en-US" sz="4000" dirty="0" smtClean="0">
                <a:solidFill>
                  <a:srgbClr val="2D5F75"/>
                </a:solidFill>
                <a:latin typeface="Calibri" pitchFamily="34" charset="0"/>
              </a:rPr>
              <a:t>Virtual Disks</a:t>
            </a:r>
            <a:endParaRPr lang="el-GR" sz="4000" dirty="0">
              <a:solidFill>
                <a:srgbClr val="2D5F75"/>
              </a:solidFill>
              <a:latin typeface="Calibri" pitchFamily="34" charset="0"/>
            </a:endParaRPr>
          </a:p>
        </p:txBody>
      </p:sp>
      <p:sp>
        <p:nvSpPr>
          <p:cNvPr id="20" name="Content Placeholder 2"/>
          <p:cNvSpPr>
            <a:spLocks/>
          </p:cNvSpPr>
          <p:nvPr/>
        </p:nvSpPr>
        <p:spPr bwMode="auto">
          <a:xfrm>
            <a:off x="4157141" y="4868598"/>
            <a:ext cx="376766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tIns="0" bIns="0"/>
          <a:lstStyle/>
          <a:p>
            <a:pPr marL="342900" indent="-342900" algn="ctr">
              <a:lnSpc>
                <a:spcPct val="130000"/>
              </a:lnSpc>
              <a:spcBef>
                <a:spcPct val="20000"/>
              </a:spcBef>
              <a:buClr>
                <a:srgbClr val="4085A5"/>
              </a:buClr>
              <a:buSzPct val="70000"/>
              <a:buFont typeface="Wingdings" pitchFamily="2" charset="2"/>
              <a:buNone/>
            </a:pPr>
            <a:r>
              <a:rPr lang="en-US" sz="4000" dirty="0" smtClean="0">
                <a:solidFill>
                  <a:srgbClr val="2D5F75"/>
                </a:solidFill>
                <a:latin typeface="Calibri" pitchFamily="34" charset="0"/>
              </a:rPr>
              <a:t>Virtual Firewalls</a:t>
            </a:r>
            <a:endParaRPr lang="el-GR" sz="4000" dirty="0">
              <a:solidFill>
                <a:srgbClr val="2D5F75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1"/>
      <p:bldP spid="5" grpId="1"/>
      <p:bldP spid="6" grpId="1"/>
      <p:bldP spid="11" grpId="1"/>
      <p:bldP spid="17" grpId="0"/>
      <p:bldP spid="18" grpId="0"/>
      <p:bldP spid="19" grpId="0"/>
      <p:bldP spid="2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Flexibility</a:t>
            </a:r>
            <a:endParaRPr lang="el-GR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l-GR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 t="6154" r="-625" b="6246"/>
          <a:stretch>
            <a:fillRect/>
          </a:stretch>
        </p:blipFill>
        <p:spPr bwMode="auto">
          <a:xfrm>
            <a:off x="1" y="552450"/>
            <a:ext cx="9201149" cy="607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8" name="Straight Connector 117"/>
          <p:cNvCxnSpPr/>
          <p:nvPr/>
        </p:nvCxnSpPr>
        <p:spPr>
          <a:xfrm>
            <a:off x="6692506" y="6089784"/>
            <a:ext cx="1233886" cy="1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Straight Connector 118"/>
          <p:cNvCxnSpPr/>
          <p:nvPr/>
        </p:nvCxnSpPr>
        <p:spPr>
          <a:xfrm flipH="1" flipV="1">
            <a:off x="5871637" y="5617104"/>
            <a:ext cx="347133" cy="22648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0" name="Picture 29" descr="Database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45201" y="5733520"/>
            <a:ext cx="750888" cy="75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" name="Picture 29" descr="Database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73334" y="5733520"/>
            <a:ext cx="750888" cy="75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" name="Picture 29" descr="Database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01467" y="5733520"/>
            <a:ext cx="750888" cy="75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14" name="Straight Connector 113"/>
          <p:cNvCxnSpPr/>
          <p:nvPr/>
        </p:nvCxnSpPr>
        <p:spPr>
          <a:xfrm flipH="1">
            <a:off x="1159933" y="6089784"/>
            <a:ext cx="1233886" cy="1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Straight Connector 98"/>
          <p:cNvCxnSpPr/>
          <p:nvPr/>
        </p:nvCxnSpPr>
        <p:spPr>
          <a:xfrm flipV="1">
            <a:off x="2867555" y="5617104"/>
            <a:ext cx="347133" cy="22648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0" name="Picture 29" descr="Database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90236" y="5733520"/>
            <a:ext cx="750888" cy="75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8" name="Picture 29" descr="Database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62103" y="5733520"/>
            <a:ext cx="750888" cy="75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9" name="Picture 29" descr="Database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3970" y="5733520"/>
            <a:ext cx="750888" cy="75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4" name="Straight Connector 33"/>
          <p:cNvCxnSpPr/>
          <p:nvPr/>
        </p:nvCxnSpPr>
        <p:spPr>
          <a:xfrm flipH="1">
            <a:off x="4945064" y="1528495"/>
            <a:ext cx="702203" cy="1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Straight Connector 106"/>
          <p:cNvCxnSpPr/>
          <p:nvPr/>
        </p:nvCxnSpPr>
        <p:spPr>
          <a:xfrm flipH="1" flipV="1">
            <a:off x="4842934" y="4278200"/>
            <a:ext cx="643464" cy="615533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Connector 92"/>
          <p:cNvCxnSpPr/>
          <p:nvPr/>
        </p:nvCxnSpPr>
        <p:spPr>
          <a:xfrm flipV="1">
            <a:off x="3539067" y="4278200"/>
            <a:ext cx="643464" cy="615533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Straight Connector 90"/>
          <p:cNvCxnSpPr/>
          <p:nvPr/>
        </p:nvCxnSpPr>
        <p:spPr>
          <a:xfrm flipH="1">
            <a:off x="4885267" y="3719407"/>
            <a:ext cx="313266" cy="215944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Straight Connector 88"/>
          <p:cNvCxnSpPr/>
          <p:nvPr/>
        </p:nvCxnSpPr>
        <p:spPr>
          <a:xfrm>
            <a:off x="3869266" y="3719407"/>
            <a:ext cx="313266" cy="215944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Straight Connector 87"/>
          <p:cNvCxnSpPr/>
          <p:nvPr/>
        </p:nvCxnSpPr>
        <p:spPr>
          <a:xfrm flipH="1" flipV="1">
            <a:off x="4876801" y="2644717"/>
            <a:ext cx="287866" cy="198435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/>
          <p:cNvCxnSpPr/>
          <p:nvPr/>
        </p:nvCxnSpPr>
        <p:spPr>
          <a:xfrm flipH="1" flipV="1">
            <a:off x="5865814" y="3610502"/>
            <a:ext cx="347133" cy="22648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0" name="Picture 28" descr="okeanos_machine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109108" y="2811459"/>
            <a:ext cx="863600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" name="Picture 29" descr="Database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49437" y="3726918"/>
            <a:ext cx="750888" cy="75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9" name="Straight Connector 68"/>
          <p:cNvCxnSpPr/>
          <p:nvPr/>
        </p:nvCxnSpPr>
        <p:spPr>
          <a:xfrm flipV="1">
            <a:off x="2867555" y="3610502"/>
            <a:ext cx="347133" cy="22648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 flipV="1">
            <a:off x="3920067" y="2644717"/>
            <a:ext cx="287866" cy="198435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5" descr="net_private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104217" y="2278061"/>
            <a:ext cx="866775" cy="87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0" descr="okeanos_machin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05804" y="1063358"/>
            <a:ext cx="863600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29" descr="Database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90236" y="3726918"/>
            <a:ext cx="750888" cy="75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34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5394324" y="1189003"/>
            <a:ext cx="1329535" cy="7413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0" name="Straight Connector 49"/>
          <p:cNvCxnSpPr>
            <a:stCxn id="5" idx="0"/>
            <a:endCxn id="9" idx="2"/>
          </p:cNvCxnSpPr>
          <p:nvPr/>
        </p:nvCxnSpPr>
        <p:spPr>
          <a:xfrm flipH="1" flipV="1">
            <a:off x="4537604" y="1993633"/>
            <a:ext cx="1" cy="28442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" name="Picture 28" descr="okeanos_machine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110975" y="2811459"/>
            <a:ext cx="863600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7" name="Picture 5" descr="net_private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104217" y="3759727"/>
            <a:ext cx="866775" cy="87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1" name="Picture 28" descr="okeanos_machine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110975" y="4758792"/>
            <a:ext cx="863600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7" name="Picture 28" descr="okeanos_machine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109108" y="4758792"/>
            <a:ext cx="863600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36" name="Group 135"/>
          <p:cNvGrpSpPr/>
          <p:nvPr/>
        </p:nvGrpSpPr>
        <p:grpSpPr>
          <a:xfrm>
            <a:off x="274245" y="973669"/>
            <a:ext cx="2223423" cy="1447798"/>
            <a:chOff x="274245" y="973669"/>
            <a:chExt cx="2223423" cy="1447798"/>
          </a:xfrm>
        </p:grpSpPr>
        <p:sp>
          <p:nvSpPr>
            <p:cNvPr id="133" name="AutoShape 10"/>
            <p:cNvSpPr>
              <a:spLocks noChangeArrowheads="1"/>
            </p:cNvSpPr>
            <p:nvPr/>
          </p:nvSpPr>
          <p:spPr bwMode="auto">
            <a:xfrm>
              <a:off x="274245" y="973669"/>
              <a:ext cx="2223423" cy="1447798"/>
            </a:xfrm>
            <a:prstGeom prst="roundRect">
              <a:avLst>
                <a:gd name="adj" fmla="val 6258"/>
              </a:avLst>
            </a:prstGeom>
            <a:solidFill>
              <a:srgbClr val="93C4C8">
                <a:alpha val="50000"/>
              </a:srgbClr>
            </a:solidFill>
            <a:ln w="25400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b="1" dirty="0" smtClean="0"/>
            </a:p>
          </p:txBody>
        </p:sp>
        <p:pic>
          <p:nvPicPr>
            <p:cNvPr id="124" name="Picture 10" descr="okeanos_machine"/>
            <p:cNvPicPr>
              <a:picLocks noChangeAspect="1" noChangeArrowheads="1"/>
            </p:cNvPicPr>
            <p:nvPr/>
          </p:nvPicPr>
          <p:blipFill>
            <a:blip r:embed="rId6" cstate="print"/>
            <a:stretch>
              <a:fillRect/>
            </a:stretch>
          </p:blipFill>
          <p:spPr bwMode="auto">
            <a:xfrm>
              <a:off x="799654" y="1104483"/>
              <a:ext cx="448217" cy="4846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6" name="Picture 5" descr="net_private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 bwMode="auto">
            <a:xfrm>
              <a:off x="1911475" y="1099721"/>
              <a:ext cx="484723" cy="4893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7" name="Picture 29" descr="Database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780347" y="1872719"/>
              <a:ext cx="486830" cy="4868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8" name="Picture 34"/>
            <p:cNvPicPr>
              <a:picLocks noChangeAspect="1" noChangeArrowheads="1"/>
            </p:cNvPicPr>
            <p:nvPr/>
          </p:nvPicPr>
          <p:blipFill>
            <a:blip r:embed="rId7" cstate="print"/>
            <a:stretch>
              <a:fillRect/>
            </a:stretch>
          </p:blipFill>
          <p:spPr bwMode="auto">
            <a:xfrm>
              <a:off x="1841317" y="2022125"/>
              <a:ext cx="625038" cy="3485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29" name="Content Placeholder 2"/>
            <p:cNvSpPr>
              <a:spLocks/>
            </p:cNvSpPr>
            <p:nvPr/>
          </p:nvSpPr>
          <p:spPr bwMode="auto">
            <a:xfrm>
              <a:off x="1481665" y="1938864"/>
              <a:ext cx="440266" cy="4233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algn="ctr">
                <a:buClr>
                  <a:srgbClr val="4085A5"/>
                </a:buClr>
                <a:buSzPct val="70000"/>
                <a:buFont typeface="Wingdings" pitchFamily="2" charset="2"/>
                <a:buNone/>
              </a:pPr>
              <a:r>
                <a:rPr lang="en-US" sz="2800" dirty="0" smtClean="0">
                  <a:solidFill>
                    <a:srgbClr val="2D5F75"/>
                  </a:solidFill>
                  <a:latin typeface="Calibri" pitchFamily="34" charset="0"/>
                </a:rPr>
                <a:t>1x</a:t>
              </a:r>
              <a:endParaRPr lang="el-GR" sz="2800" dirty="0">
                <a:solidFill>
                  <a:srgbClr val="2D5F75"/>
                </a:solidFill>
                <a:latin typeface="Calibri" pitchFamily="34" charset="0"/>
              </a:endParaRPr>
            </a:p>
          </p:txBody>
        </p:sp>
        <p:sp>
          <p:nvSpPr>
            <p:cNvPr id="130" name="Content Placeholder 2"/>
            <p:cNvSpPr>
              <a:spLocks/>
            </p:cNvSpPr>
            <p:nvPr/>
          </p:nvSpPr>
          <p:spPr bwMode="auto">
            <a:xfrm>
              <a:off x="1515533" y="1151465"/>
              <a:ext cx="440266" cy="4233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algn="ctr">
                <a:buClr>
                  <a:srgbClr val="4085A5"/>
                </a:buClr>
                <a:buSzPct val="70000"/>
                <a:buFont typeface="Wingdings" pitchFamily="2" charset="2"/>
                <a:buNone/>
              </a:pPr>
              <a:r>
                <a:rPr lang="en-US" sz="2800" dirty="0" smtClean="0">
                  <a:solidFill>
                    <a:srgbClr val="2D5F75"/>
                  </a:solidFill>
                  <a:latin typeface="Calibri" pitchFamily="34" charset="0"/>
                </a:rPr>
                <a:t>2x</a:t>
              </a:r>
              <a:endParaRPr lang="el-GR" sz="2800" dirty="0">
                <a:solidFill>
                  <a:srgbClr val="2D5F75"/>
                </a:solidFill>
                <a:latin typeface="Calibri" pitchFamily="34" charset="0"/>
              </a:endParaRPr>
            </a:p>
          </p:txBody>
        </p:sp>
        <p:sp>
          <p:nvSpPr>
            <p:cNvPr id="131" name="Content Placeholder 2"/>
            <p:cNvSpPr>
              <a:spLocks/>
            </p:cNvSpPr>
            <p:nvPr/>
          </p:nvSpPr>
          <p:spPr bwMode="auto">
            <a:xfrm>
              <a:off x="355597" y="1151465"/>
              <a:ext cx="440266" cy="4233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algn="ctr">
                <a:buClr>
                  <a:srgbClr val="4085A5"/>
                </a:buClr>
                <a:buSzPct val="70000"/>
                <a:buFont typeface="Wingdings" pitchFamily="2" charset="2"/>
                <a:buNone/>
              </a:pPr>
              <a:r>
                <a:rPr lang="en-US" sz="2800" dirty="0" smtClean="0">
                  <a:solidFill>
                    <a:srgbClr val="2D5F75"/>
                  </a:solidFill>
                  <a:latin typeface="Calibri" pitchFamily="34" charset="0"/>
                </a:rPr>
                <a:t>5x</a:t>
              </a:r>
              <a:endParaRPr lang="el-GR" sz="2800" dirty="0">
                <a:solidFill>
                  <a:srgbClr val="2D5F75"/>
                </a:solidFill>
                <a:latin typeface="Calibri" pitchFamily="34" charset="0"/>
              </a:endParaRPr>
            </a:p>
          </p:txBody>
        </p:sp>
        <p:sp>
          <p:nvSpPr>
            <p:cNvPr id="132" name="Content Placeholder 2"/>
            <p:cNvSpPr>
              <a:spLocks/>
            </p:cNvSpPr>
            <p:nvPr/>
          </p:nvSpPr>
          <p:spPr bwMode="auto">
            <a:xfrm>
              <a:off x="355597" y="1938864"/>
              <a:ext cx="440266" cy="4233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algn="ctr">
                <a:buClr>
                  <a:srgbClr val="4085A5"/>
                </a:buClr>
                <a:buSzPct val="70000"/>
                <a:buFont typeface="Wingdings" pitchFamily="2" charset="2"/>
                <a:buNone/>
              </a:pPr>
              <a:r>
                <a:rPr lang="en-US" sz="2800" dirty="0" smtClean="0">
                  <a:solidFill>
                    <a:srgbClr val="2D5F75"/>
                  </a:solidFill>
                  <a:latin typeface="Calibri" pitchFamily="34" charset="0"/>
                </a:rPr>
                <a:t>8x</a:t>
              </a:r>
              <a:endParaRPr lang="el-GR" sz="2800" dirty="0">
                <a:solidFill>
                  <a:srgbClr val="2D5F75"/>
                </a:solidFill>
                <a:latin typeface="Calibri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dirty="0" smtClean="0">
                <a:sym typeface="Symbol" pitchFamily="18" charset="2"/>
              </a:rPr>
              <a:t></a:t>
            </a:r>
            <a:r>
              <a:rPr lang="en-US" sz="4000" dirty="0" smtClean="0"/>
              <a:t>okeanos</a:t>
            </a:r>
            <a:r>
              <a:rPr lang="el-GR" sz="4000" dirty="0" smtClean="0"/>
              <a:t> </a:t>
            </a:r>
            <a:r>
              <a:rPr lang="en-US" sz="4000" dirty="0" smtClean="0"/>
              <a:t>service</a:t>
            </a:r>
            <a:endParaRPr lang="el-GR" sz="4000" dirty="0" smtClean="0"/>
          </a:p>
        </p:txBody>
      </p:sp>
      <p:sp>
        <p:nvSpPr>
          <p:cNvPr id="39938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sz="2600" b="1" dirty="0" smtClean="0"/>
              <a:t>Goal: </a:t>
            </a:r>
            <a:r>
              <a:rPr lang="en-US" sz="2600" dirty="0" smtClean="0"/>
              <a:t>Production-quality </a:t>
            </a:r>
            <a:r>
              <a:rPr lang="en-US" sz="2600" dirty="0" err="1" smtClean="0"/>
              <a:t>IaaS</a:t>
            </a:r>
            <a:endParaRPr lang="en-US" sz="2600" dirty="0" smtClean="0"/>
          </a:p>
          <a:p>
            <a:r>
              <a:rPr lang="en-US" sz="2600" b="1" dirty="0" smtClean="0"/>
              <a:t>Working Alpha: </a:t>
            </a:r>
            <a:r>
              <a:rPr lang="en-US" sz="2600" dirty="0" smtClean="0"/>
              <a:t>from July 2011 / 350 VMs / 200 alpha users</a:t>
            </a:r>
          </a:p>
          <a:p>
            <a:r>
              <a:rPr lang="en-US" b="1" dirty="0" smtClean="0"/>
              <a:t>Target group: </a:t>
            </a:r>
            <a:r>
              <a:rPr lang="en-US" dirty="0" smtClean="0"/>
              <a:t>GRNET’s customers</a:t>
            </a:r>
          </a:p>
          <a:p>
            <a:pPr lvl="1"/>
            <a:r>
              <a:rPr lang="en-US" dirty="0" smtClean="0"/>
              <a:t>direct: IT </a:t>
            </a:r>
            <a:r>
              <a:rPr lang="en-US" dirty="0" err="1" smtClean="0"/>
              <a:t>depts</a:t>
            </a:r>
            <a:r>
              <a:rPr lang="en-US" dirty="0" smtClean="0"/>
              <a:t> of connected institutions</a:t>
            </a:r>
          </a:p>
          <a:p>
            <a:pPr lvl="1"/>
            <a:r>
              <a:rPr lang="en-US" dirty="0" smtClean="0"/>
              <a:t>indirect: university students, researchers in academia</a:t>
            </a:r>
          </a:p>
          <a:p>
            <a:r>
              <a:rPr lang="en-US" dirty="0" smtClean="0"/>
              <a:t>Users manage resources over</a:t>
            </a:r>
          </a:p>
          <a:p>
            <a:pPr lvl="1"/>
            <a:r>
              <a:rPr lang="en-US" dirty="0" smtClean="0"/>
              <a:t>a simple, elegant UI, or</a:t>
            </a:r>
          </a:p>
          <a:p>
            <a:pPr lvl="1"/>
            <a:r>
              <a:rPr lang="en-US" dirty="0" smtClean="0"/>
              <a:t>a REST API, for full programmatic control</a:t>
            </a:r>
            <a:endParaRPr lang="el-GR" dirty="0" smtClean="0"/>
          </a:p>
          <a:p>
            <a:endParaRPr lang="en-US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Rationale</a:t>
            </a:r>
            <a:endParaRPr lang="el-GR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ym typeface="Symbol"/>
              </a:rPr>
              <a:t>How it all started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Need for easy, secure access to GRNET’s datacenters</a:t>
            </a:r>
          </a:p>
          <a:p>
            <a:pPr lvl="1"/>
            <a:r>
              <a:rPr lang="en-US" dirty="0" smtClean="0"/>
              <a:t>User friendliness, simplicity</a:t>
            </a:r>
          </a:p>
          <a:p>
            <a:r>
              <a:rPr lang="en-US" dirty="0" smtClean="0"/>
              <a:t>Scalable to the thousands</a:t>
            </a:r>
          </a:p>
          <a:p>
            <a:pPr lvl="1"/>
            <a:r>
              <a:rPr lang="en-US" dirty="0" smtClean="0"/>
              <a:t>#VMs, TBs, users (</a:t>
            </a:r>
            <a:r>
              <a:rPr lang="en-US" dirty="0" err="1" smtClean="0"/>
              <a:t>Pithos</a:t>
            </a:r>
            <a:r>
              <a:rPr lang="en-US" dirty="0" smtClean="0"/>
              <a:t>: </a:t>
            </a:r>
            <a:r>
              <a:rPr lang="en-US" dirty="0" smtClean="0">
                <a:sym typeface="Symbol"/>
              </a:rPr>
              <a:t>10k)</a:t>
            </a:r>
          </a:p>
          <a:p>
            <a:r>
              <a:rPr lang="en-US" dirty="0" smtClean="0"/>
              <a:t>running within GRNET’s AAI Federation</a:t>
            </a:r>
          </a:p>
          <a:p>
            <a:r>
              <a:rPr lang="en-US" dirty="0" smtClean="0"/>
              <a:t>Resell or build your own?</a:t>
            </a:r>
          </a:p>
          <a:p>
            <a:endParaRPr lang="en-US" dirty="0" smtClean="0"/>
          </a:p>
          <a:p>
            <a:endParaRPr lang="en-US" dirty="0" smtClean="0"/>
          </a:p>
          <a:p>
            <a:pPr lvl="1"/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Build on commercial </a:t>
            </a:r>
            <a:r>
              <a:rPr lang="en-US" dirty="0" err="1" smtClean="0"/>
              <a:t>IaaS</a:t>
            </a:r>
            <a:r>
              <a:rPr lang="en-US" dirty="0" smtClean="0"/>
              <a:t>?</a:t>
            </a:r>
            <a:endParaRPr lang="el-GR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771650"/>
            <a:ext cx="8686800" cy="4457699"/>
          </a:xfrm>
        </p:spPr>
        <p:txBody>
          <a:bodyPr>
            <a:normAutofit/>
          </a:bodyPr>
          <a:lstStyle/>
          <a:p>
            <a:r>
              <a:rPr lang="en-US" dirty="0" smtClean="0"/>
              <a:t>Commercial </a:t>
            </a:r>
            <a:r>
              <a:rPr lang="en-US" dirty="0" err="1" smtClean="0"/>
              <a:t>IaaS</a:t>
            </a:r>
            <a:endParaRPr lang="en-US" dirty="0" smtClean="0"/>
          </a:p>
          <a:p>
            <a:pPr lvl="1"/>
            <a:r>
              <a:rPr lang="en-US" dirty="0" smtClean="0"/>
              <a:t>Amazon EC2 not an end-user service</a:t>
            </a:r>
          </a:p>
          <a:p>
            <a:pPr lvl="1"/>
            <a:r>
              <a:rPr lang="en-US" dirty="0" smtClean="0"/>
              <a:t>Need to develop custom UI, AAI layers</a:t>
            </a:r>
          </a:p>
          <a:p>
            <a:pPr lvl="1"/>
            <a:r>
              <a:rPr lang="en-US" dirty="0" smtClean="0"/>
              <a:t>Vendor lock-in</a:t>
            </a:r>
          </a:p>
          <a:p>
            <a:pPr lvl="1"/>
            <a:r>
              <a:rPr lang="en-US" dirty="0" smtClean="0"/>
              <a:t>Unsuitable for IT </a:t>
            </a:r>
            <a:r>
              <a:rPr lang="en-US" dirty="0" err="1" smtClean="0"/>
              <a:t>depts</a:t>
            </a:r>
            <a:endParaRPr lang="en-US" dirty="0" smtClean="0"/>
          </a:p>
          <a:p>
            <a:pPr lvl="2"/>
            <a:r>
              <a:rPr lang="en-US" dirty="0" smtClean="0"/>
              <a:t>persistent, long-term servers, custom networking requirements</a:t>
            </a:r>
          </a:p>
          <a:p>
            <a:r>
              <a:rPr lang="en-US" dirty="0" smtClean="0"/>
              <a:t>Gain know-how, build on own </a:t>
            </a:r>
            <a:r>
              <a:rPr lang="en-US" dirty="0" err="1" smtClean="0"/>
              <a:t>IaaS</a:t>
            </a:r>
            <a:r>
              <a:rPr lang="en-US" dirty="0" smtClean="0"/>
              <a:t> </a:t>
            </a:r>
            <a:r>
              <a:rPr lang="el-GR" dirty="0" smtClean="0">
                <a:sym typeface="Symbol" pitchFamily="18" charset="2"/>
              </a:rPr>
              <a:t></a:t>
            </a:r>
            <a:r>
              <a:rPr lang="en-US" dirty="0" smtClean="0">
                <a:sym typeface="Symbol" pitchFamily="18" charset="2"/>
              </a:rPr>
              <a:t>  reuse</a:t>
            </a:r>
            <a:br>
              <a:rPr lang="en-US" dirty="0" smtClean="0">
                <a:sym typeface="Symbol" pitchFamily="18" charset="2"/>
              </a:rPr>
            </a:br>
            <a:r>
              <a:rPr lang="en-US" dirty="0" smtClean="0">
                <a:sym typeface="Symbol" pitchFamily="18" charset="2"/>
              </a:rPr>
              <a:t>for own services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about </a:t>
            </a:r>
            <a:r>
              <a:rPr lang="en-US" dirty="0" err="1" smtClean="0"/>
              <a:t>opensource</a:t>
            </a:r>
            <a:r>
              <a:rPr lang="en-US" dirty="0" smtClean="0"/>
              <a:t>?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Eucalyptus, </a:t>
            </a:r>
            <a:r>
              <a:rPr lang="en-US" dirty="0" err="1" smtClean="0"/>
              <a:t>OpenNebula</a:t>
            </a:r>
            <a:r>
              <a:rPr lang="en-US" dirty="0" smtClean="0"/>
              <a:t>, </a:t>
            </a:r>
            <a:r>
              <a:rPr lang="en-US" dirty="0" err="1" smtClean="0"/>
              <a:t>OpenStack</a:t>
            </a:r>
            <a:endParaRPr lang="en-US" dirty="0" smtClean="0"/>
          </a:p>
          <a:p>
            <a:r>
              <a:rPr lang="en-US" dirty="0" smtClean="0"/>
              <a:t>Need a mature </a:t>
            </a:r>
            <a:r>
              <a:rPr lang="en-US" dirty="0" err="1" smtClean="0"/>
              <a:t>opensource</a:t>
            </a:r>
            <a:r>
              <a:rPr lang="en-US" dirty="0" smtClean="0"/>
              <a:t> core to </a:t>
            </a:r>
            <a:r>
              <a:rPr lang="en-US" i="1" dirty="0" smtClean="0"/>
              <a:t>build </a:t>
            </a:r>
            <a:r>
              <a:rPr lang="en-US" dirty="0" smtClean="0"/>
              <a:t>around</a:t>
            </a:r>
          </a:p>
          <a:p>
            <a:r>
              <a:rPr lang="en-US" dirty="0" smtClean="0"/>
              <a:t>Maturity, production-readiness?</a:t>
            </a:r>
          </a:p>
          <a:p>
            <a:pPr lvl="1"/>
            <a:r>
              <a:rPr lang="en-US" dirty="0" smtClean="0"/>
              <a:t>proven in production environments, predictable</a:t>
            </a:r>
          </a:p>
          <a:p>
            <a:r>
              <a:rPr lang="en-US" dirty="0" smtClean="0"/>
              <a:t>Extensibility?</a:t>
            </a:r>
          </a:p>
          <a:p>
            <a:r>
              <a:rPr lang="en-US" dirty="0" smtClean="0"/>
              <a:t>Flexibility?</a:t>
            </a:r>
            <a:endParaRPr lang="el-GR" dirty="0" smtClean="0"/>
          </a:p>
          <a:p>
            <a:r>
              <a:rPr lang="en-US" dirty="0" smtClean="0"/>
              <a:t>Upgradeability, maintainability</a:t>
            </a:r>
            <a:r>
              <a:rPr lang="el-GR" dirty="0" smtClean="0"/>
              <a:t>?</a:t>
            </a:r>
            <a:endParaRPr lang="en-US" dirty="0" smtClean="0"/>
          </a:p>
          <a:p>
            <a:pPr>
              <a:buNone/>
            </a:pPr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l-G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Design</a:t>
            </a:r>
            <a:endParaRPr lang="el-GR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ym typeface="Symbol"/>
              </a:rPr>
              <a:t></a:t>
            </a:r>
            <a:r>
              <a:rPr lang="en-US" dirty="0" smtClean="0"/>
              <a:t>okeanos design decisions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Reuse existing components</a:t>
            </a:r>
          </a:p>
          <a:p>
            <a:endParaRPr lang="en-US" dirty="0" smtClean="0"/>
          </a:p>
          <a:p>
            <a:r>
              <a:rPr lang="en-US" dirty="0" smtClean="0"/>
              <a:t>Build on Google Ganeti</a:t>
            </a:r>
          </a:p>
          <a:p>
            <a:endParaRPr lang="en-US" dirty="0" smtClean="0"/>
          </a:p>
          <a:p>
            <a:r>
              <a:rPr lang="en-US" dirty="0" smtClean="0"/>
              <a:t>target commodity hardware</a:t>
            </a:r>
          </a:p>
          <a:p>
            <a:endParaRPr lang="en-US" dirty="0" smtClean="0"/>
          </a:p>
          <a:p>
            <a:r>
              <a:rPr lang="en-US" dirty="0" smtClean="0"/>
              <a:t>release to the community as </a:t>
            </a:r>
            <a:r>
              <a:rPr lang="en-US" dirty="0" err="1" smtClean="0"/>
              <a:t>opensource</a:t>
            </a:r>
            <a:endParaRPr lang="en-US" dirty="0" smtClean="0"/>
          </a:p>
          <a:p>
            <a:endParaRPr lang="el-G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ym typeface="Symbol"/>
              </a:rPr>
              <a:t></a:t>
            </a:r>
            <a:r>
              <a:rPr lang="en-US" dirty="0" smtClean="0"/>
              <a:t>okeanos design principles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No need to make the world</a:t>
            </a:r>
          </a:p>
          <a:p>
            <a:r>
              <a:rPr lang="en-US" dirty="0" smtClean="0"/>
              <a:t>No need to support </a:t>
            </a:r>
            <a:r>
              <a:rPr lang="en-US" i="1" dirty="0" smtClean="0"/>
              <a:t>everything</a:t>
            </a:r>
          </a:p>
          <a:p>
            <a:pPr lvl="1"/>
            <a:r>
              <a:rPr lang="en-US" dirty="0" smtClean="0"/>
              <a:t>Service developed and maintained by </a:t>
            </a:r>
            <a:r>
              <a:rPr lang="en-US" dirty="0" smtClean="0">
                <a:sym typeface="Symbol"/>
              </a:rPr>
              <a:t></a:t>
            </a:r>
            <a:r>
              <a:rPr lang="en-US" dirty="0" smtClean="0"/>
              <a:t>10-15 people</a:t>
            </a:r>
          </a:p>
          <a:p>
            <a:r>
              <a:rPr lang="en-US" dirty="0" smtClean="0"/>
              <a:t>Start from the architecture…</a:t>
            </a:r>
          </a:p>
          <a:p>
            <a:pPr lvl="1"/>
            <a:r>
              <a:rPr lang="en-US" dirty="0" smtClean="0"/>
              <a:t>…then discover, combine, reuse the right components</a:t>
            </a:r>
          </a:p>
          <a:p>
            <a:r>
              <a:rPr lang="en-US" dirty="0" smtClean="0"/>
              <a:t>And for everything that’s not already available</a:t>
            </a:r>
          </a:p>
          <a:p>
            <a:pPr lvl="1"/>
            <a:r>
              <a:rPr lang="en-US" dirty="0" smtClean="0"/>
              <a:t>Do it yourself!</a:t>
            </a:r>
          </a:p>
          <a:p>
            <a:endParaRPr lang="en-US" dirty="0" smtClean="0"/>
          </a:p>
          <a:p>
            <a:endParaRPr lang="el-G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l-GR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00100" y="962025"/>
            <a:ext cx="7620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Jigsaw puzzle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38300"/>
            <a:ext cx="8229600" cy="4933950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Synnefo</a:t>
            </a:r>
          </a:p>
          <a:p>
            <a:pPr lvl="1"/>
            <a:r>
              <a:rPr lang="en-US" dirty="0" smtClean="0"/>
              <a:t>custom cloud management software to power </a:t>
            </a:r>
            <a:r>
              <a:rPr lang="en-US" b="1" dirty="0" smtClean="0">
                <a:sym typeface="Symbol"/>
              </a:rPr>
              <a:t></a:t>
            </a:r>
            <a:r>
              <a:rPr lang="en-US" dirty="0" smtClean="0"/>
              <a:t>okeanos</a:t>
            </a:r>
          </a:p>
          <a:p>
            <a:r>
              <a:rPr lang="en-US" dirty="0" smtClean="0"/>
              <a:t>Google Ganeti backend</a:t>
            </a:r>
          </a:p>
          <a:p>
            <a:pPr lvl="1"/>
            <a:r>
              <a:rPr lang="en-US" dirty="0" smtClean="0"/>
              <a:t>VM cluster management: physical nodes, VMs, migrations</a:t>
            </a:r>
          </a:p>
          <a:p>
            <a:r>
              <a:rPr lang="en-US" dirty="0" err="1" smtClean="0"/>
              <a:t>OpenStack</a:t>
            </a:r>
            <a:r>
              <a:rPr lang="en-US" dirty="0" smtClean="0"/>
              <a:t> Compute API v1.1</a:t>
            </a:r>
          </a:p>
          <a:p>
            <a:pPr lvl="1"/>
            <a:r>
              <a:rPr lang="en-US" dirty="0" smtClean="0"/>
              <a:t>with custom extensions whenever necessary</a:t>
            </a:r>
          </a:p>
          <a:p>
            <a:r>
              <a:rPr lang="en-US" dirty="0" smtClean="0"/>
              <a:t>Then everything comes together</a:t>
            </a:r>
          </a:p>
          <a:p>
            <a:pPr lvl="1"/>
            <a:r>
              <a:rPr lang="en-US" dirty="0" smtClean="0"/>
              <a:t>UI, Networking, Images, Storage, Monitoring, Identity management, Accounting, Billing, Clients, Helpdesk</a:t>
            </a:r>
          </a:p>
          <a:p>
            <a:pPr lvl="1"/>
            <a:endParaRPr lang="en-US" dirty="0" smtClean="0"/>
          </a:p>
          <a:p>
            <a:endParaRPr lang="el-G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Why Ganeti?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No need to reinvent the wheel</a:t>
            </a:r>
          </a:p>
          <a:p>
            <a:r>
              <a:rPr lang="en-US" dirty="0" smtClean="0"/>
              <a:t>Scalable, proven software infrastructure</a:t>
            </a:r>
          </a:p>
          <a:p>
            <a:pPr lvl="1"/>
            <a:r>
              <a:rPr lang="en-US" dirty="0" smtClean="0"/>
              <a:t>Built with reliability and redundancy in mind</a:t>
            </a:r>
          </a:p>
          <a:p>
            <a:pPr lvl="1"/>
            <a:r>
              <a:rPr lang="en-US" dirty="0" smtClean="0"/>
              <a:t>Combines open components (KVM, LVM, DRBD)</a:t>
            </a:r>
          </a:p>
          <a:p>
            <a:pPr lvl="1"/>
            <a:r>
              <a:rPr lang="en-US" dirty="0" smtClean="0"/>
              <a:t>Well-maintained, readable code</a:t>
            </a:r>
          </a:p>
          <a:p>
            <a:r>
              <a:rPr lang="en-US" dirty="0" smtClean="0"/>
              <a:t>VM cluster management in production is</a:t>
            </a:r>
            <a:br>
              <a:rPr lang="en-US" dirty="0" smtClean="0"/>
            </a:br>
            <a:r>
              <a:rPr lang="en-US" dirty="0" smtClean="0"/>
              <a:t>serious business</a:t>
            </a:r>
          </a:p>
          <a:p>
            <a:pPr lvl="1"/>
            <a:r>
              <a:rPr lang="en-US" dirty="0" smtClean="0"/>
              <a:t>reliable VM control, VM migrations, resource allocation</a:t>
            </a:r>
          </a:p>
          <a:p>
            <a:pPr lvl="1"/>
            <a:r>
              <a:rPr lang="en-US" dirty="0" smtClean="0"/>
              <a:t>handling node downtime, software upgrades</a:t>
            </a:r>
          </a:p>
          <a:p>
            <a:endParaRPr lang="el-G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Why Ganeti?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GRNET already had long experience with Ganeti</a:t>
            </a:r>
          </a:p>
          <a:p>
            <a:pPr lvl="1"/>
            <a:r>
              <a:rPr lang="en-US" dirty="0" smtClean="0">
                <a:sym typeface="Symbol"/>
              </a:rPr>
              <a:t>provides </a:t>
            </a:r>
            <a:r>
              <a:rPr lang="en-US" dirty="0" smtClean="0"/>
              <a:t>280 VMs to NOCs through the </a:t>
            </a:r>
            <a:r>
              <a:rPr lang="en-US" dirty="0" err="1" smtClean="0"/>
              <a:t>ViMa</a:t>
            </a:r>
            <a:r>
              <a:rPr lang="en-US" dirty="0" smtClean="0"/>
              <a:t> service</a:t>
            </a:r>
          </a:p>
          <a:p>
            <a:pPr lvl="1"/>
            <a:r>
              <a:rPr lang="en-US" dirty="0" smtClean="0"/>
              <a:t>involved in development, contributing patches upstream</a:t>
            </a:r>
          </a:p>
          <a:p>
            <a:endParaRPr lang="en-US" dirty="0" smtClean="0"/>
          </a:p>
          <a:p>
            <a:r>
              <a:rPr lang="en-US" dirty="0" smtClean="0"/>
              <a:t>Build on existing know-how for </a:t>
            </a:r>
            <a:r>
              <a:rPr lang="en-US" dirty="0" smtClean="0">
                <a:sym typeface="Symbol"/>
              </a:rPr>
              <a:t></a:t>
            </a:r>
            <a:r>
              <a:rPr lang="en-US" dirty="0" smtClean="0"/>
              <a:t>okeanos</a:t>
            </a:r>
          </a:p>
          <a:p>
            <a:pPr lvl="1"/>
            <a:r>
              <a:rPr lang="en-US" dirty="0" smtClean="0"/>
              <a:t>Common backend, common fixes</a:t>
            </a:r>
          </a:p>
          <a:p>
            <a:pPr lvl="1"/>
            <a:r>
              <a:rPr lang="en-US" dirty="0" smtClean="0"/>
              <a:t>reuse of experience and operational procedures</a:t>
            </a:r>
          </a:p>
          <a:p>
            <a:pPr lvl="1"/>
            <a:r>
              <a:rPr lang="en-US" dirty="0" smtClean="0"/>
              <a:t>simplified, less error-prone deployment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Platform</a:t>
            </a:r>
            <a:endParaRPr lang="el-GR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33" descr="user-m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67959" y="1504833"/>
            <a:ext cx="1057707" cy="1003131"/>
          </a:xfrm>
          <a:prstGeom prst="rect">
            <a:avLst/>
          </a:prstGeom>
        </p:spPr>
      </p:pic>
      <p:pic>
        <p:nvPicPr>
          <p:cNvPr id="33" name="Picture 32" descr="user-m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66826" y="1504833"/>
            <a:ext cx="1057707" cy="1003131"/>
          </a:xfrm>
          <a:prstGeom prst="rect">
            <a:avLst/>
          </a:prstGeom>
        </p:spPr>
      </p:pic>
      <p:pic>
        <p:nvPicPr>
          <p:cNvPr id="31" name="Picture 30" descr="user-f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53856" y="1796223"/>
            <a:ext cx="980604" cy="980604"/>
          </a:xfrm>
          <a:prstGeom prst="rect">
            <a:avLst/>
          </a:prstGeom>
        </p:spPr>
      </p:pic>
      <p:pic>
        <p:nvPicPr>
          <p:cNvPr id="29" name="Picture 28" descr="user-m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12360" y="1767300"/>
            <a:ext cx="1057707" cy="1003131"/>
          </a:xfrm>
          <a:prstGeom prst="rect">
            <a:avLst/>
          </a:prstGeom>
        </p:spPr>
      </p:pic>
      <p:pic>
        <p:nvPicPr>
          <p:cNvPr id="30" name="Picture 29" descr="user-f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5326" y="1796223"/>
            <a:ext cx="980604" cy="98060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Software Stack</a:t>
            </a:r>
            <a:endParaRPr lang="el-GR" dirty="0"/>
          </a:p>
        </p:txBody>
      </p:sp>
      <p:sp>
        <p:nvSpPr>
          <p:cNvPr id="19" name="AutoShape 10"/>
          <p:cNvSpPr>
            <a:spLocks noChangeArrowheads="1"/>
          </p:cNvSpPr>
          <p:nvPr/>
        </p:nvSpPr>
        <p:spPr bwMode="auto">
          <a:xfrm>
            <a:off x="2056484" y="3545300"/>
            <a:ext cx="5031032" cy="2905125"/>
          </a:xfrm>
          <a:prstGeom prst="roundRect">
            <a:avLst>
              <a:gd name="adj" fmla="val 6258"/>
            </a:avLst>
          </a:prstGeom>
          <a:solidFill>
            <a:srgbClr val="93C4C8">
              <a:alpha val="50000"/>
            </a:srgbClr>
          </a:solidFill>
          <a:ln w="25400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b="1" dirty="0" smtClean="0"/>
              <a:t>Multiple users,</a:t>
            </a:r>
          </a:p>
          <a:p>
            <a:r>
              <a:rPr lang="en-US" b="1" dirty="0" smtClean="0"/>
              <a:t>multiple resources</a:t>
            </a:r>
          </a:p>
        </p:txBody>
      </p:sp>
      <p:sp>
        <p:nvSpPr>
          <p:cNvPr id="18" name="AutoShape 10"/>
          <p:cNvSpPr>
            <a:spLocks noChangeArrowheads="1"/>
          </p:cNvSpPr>
          <p:nvPr/>
        </p:nvSpPr>
        <p:spPr bwMode="auto">
          <a:xfrm>
            <a:off x="2925090" y="4545425"/>
            <a:ext cx="4067175" cy="1800225"/>
          </a:xfrm>
          <a:prstGeom prst="roundRect">
            <a:avLst>
              <a:gd name="adj" fmla="val 9890"/>
            </a:avLst>
          </a:prstGeom>
          <a:solidFill>
            <a:srgbClr val="93C4C8">
              <a:alpha val="50000"/>
            </a:srgbClr>
          </a:solidFill>
          <a:ln w="25400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b="1" dirty="0" smtClean="0"/>
              <a:t>Multiple VMs</a:t>
            </a:r>
          </a:p>
          <a:p>
            <a:r>
              <a:rPr lang="en-US" b="1" dirty="0" smtClean="0"/>
              <a:t>on cluster</a:t>
            </a:r>
          </a:p>
        </p:txBody>
      </p:sp>
      <p:sp>
        <p:nvSpPr>
          <p:cNvPr id="17" name="AutoShape 10"/>
          <p:cNvSpPr>
            <a:spLocks noChangeArrowheads="1"/>
          </p:cNvSpPr>
          <p:nvPr/>
        </p:nvSpPr>
        <p:spPr bwMode="auto">
          <a:xfrm>
            <a:off x="3715665" y="5355051"/>
            <a:ext cx="3181350" cy="866774"/>
          </a:xfrm>
          <a:prstGeom prst="roundRect">
            <a:avLst>
              <a:gd name="adj" fmla="val 9890"/>
            </a:avLst>
          </a:prstGeom>
          <a:solidFill>
            <a:srgbClr val="93C4C8">
              <a:alpha val="50000"/>
            </a:srgbClr>
          </a:solidFill>
          <a:ln w="25400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b="1" dirty="0" smtClean="0"/>
              <a:t>Single</a:t>
            </a:r>
            <a:br>
              <a:rPr lang="en-US" b="1" dirty="0" smtClean="0"/>
            </a:br>
            <a:r>
              <a:rPr lang="en-US" b="1" dirty="0" smtClean="0"/>
              <a:t>VM</a:t>
            </a:r>
          </a:p>
        </p:txBody>
      </p:sp>
      <p:sp>
        <p:nvSpPr>
          <p:cNvPr id="7" name="AutoShape 10"/>
          <p:cNvSpPr>
            <a:spLocks noChangeArrowheads="1"/>
          </p:cNvSpPr>
          <p:nvPr/>
        </p:nvSpPr>
        <p:spPr bwMode="auto">
          <a:xfrm>
            <a:off x="4496259" y="3837039"/>
            <a:ext cx="2286455" cy="517251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b="1" dirty="0" err="1" smtClean="0"/>
              <a:t>Synnefo</a:t>
            </a:r>
            <a:endParaRPr lang="en-US" sz="2000" b="1" dirty="0" smtClean="0"/>
          </a:p>
        </p:txBody>
      </p:sp>
      <p:sp>
        <p:nvSpPr>
          <p:cNvPr id="10" name="AutoShape 10"/>
          <p:cNvSpPr>
            <a:spLocks noChangeArrowheads="1"/>
          </p:cNvSpPr>
          <p:nvPr/>
        </p:nvSpPr>
        <p:spPr bwMode="auto">
          <a:xfrm>
            <a:off x="4486734" y="4706989"/>
            <a:ext cx="2286455" cy="517251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b="1" dirty="0" smtClean="0"/>
              <a:t>Ganeti</a:t>
            </a:r>
          </a:p>
        </p:txBody>
      </p:sp>
      <p:sp>
        <p:nvSpPr>
          <p:cNvPr id="11" name="AutoShape 10"/>
          <p:cNvSpPr>
            <a:spLocks noChangeArrowheads="1"/>
          </p:cNvSpPr>
          <p:nvPr/>
        </p:nvSpPr>
        <p:spPr bwMode="auto">
          <a:xfrm>
            <a:off x="4486734" y="5576939"/>
            <a:ext cx="2286455" cy="517251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b="1" dirty="0" smtClean="0"/>
              <a:t>KVM</a:t>
            </a:r>
          </a:p>
        </p:txBody>
      </p:sp>
      <p:sp>
        <p:nvSpPr>
          <p:cNvPr id="14" name="Line 13"/>
          <p:cNvSpPr>
            <a:spLocks noChangeShapeType="1"/>
          </p:cNvSpPr>
          <p:nvPr/>
        </p:nvSpPr>
        <p:spPr bwMode="auto">
          <a:xfrm rot="5400000">
            <a:off x="5230935" y="3392106"/>
            <a:ext cx="874712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stealth" w="med" len="med"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16" name="TextBox 15"/>
          <p:cNvSpPr txBox="1"/>
          <p:nvPr/>
        </p:nvSpPr>
        <p:spPr>
          <a:xfrm>
            <a:off x="5630190" y="3088100"/>
            <a:ext cx="11158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/>
              <a:t>REST API</a:t>
            </a:r>
            <a:endParaRPr lang="el-GR" sz="2000" b="1" dirty="0" smtClean="0"/>
          </a:p>
        </p:txBody>
      </p:sp>
      <p:pic>
        <p:nvPicPr>
          <p:cNvPr id="25" name="Picture 24" descr="user-m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24027" y="1928167"/>
            <a:ext cx="1057707" cy="1003131"/>
          </a:xfrm>
          <a:prstGeom prst="rect">
            <a:avLst/>
          </a:prstGeom>
        </p:spPr>
      </p:pic>
      <p:pic>
        <p:nvPicPr>
          <p:cNvPr id="27" name="Picture 26" descr="user-f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16993" y="1948623"/>
            <a:ext cx="980604" cy="980604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8" grpId="0" animBg="1"/>
      <p:bldP spid="1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2"/>
          <p:cNvSpPr>
            <a:spLocks noChangeArrowheads="1"/>
          </p:cNvSpPr>
          <p:nvPr/>
        </p:nvSpPr>
        <p:spPr bwMode="auto">
          <a:xfrm>
            <a:off x="0" y="4908550"/>
            <a:ext cx="9144000" cy="920750"/>
          </a:xfrm>
          <a:prstGeom prst="rect">
            <a:avLst/>
          </a:prstGeom>
          <a:solidFill>
            <a:srgbClr val="93C4C8">
              <a:alpha val="50000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l-GR"/>
          </a:p>
        </p:txBody>
      </p:sp>
      <p:sp>
        <p:nvSpPr>
          <p:cNvPr id="108547" name="Rectangle 3"/>
          <p:cNvSpPr>
            <a:spLocks noChangeArrowheads="1"/>
          </p:cNvSpPr>
          <p:nvPr/>
        </p:nvSpPr>
        <p:spPr bwMode="auto">
          <a:xfrm>
            <a:off x="0" y="2644775"/>
            <a:ext cx="8212138" cy="1958975"/>
          </a:xfrm>
          <a:prstGeom prst="rect">
            <a:avLst/>
          </a:prstGeom>
          <a:solidFill>
            <a:srgbClr val="93C4C8">
              <a:alpha val="50000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l-GR"/>
          </a:p>
        </p:txBody>
      </p:sp>
      <p:sp>
        <p:nvSpPr>
          <p:cNvPr id="108548" name="Rectangle 4"/>
          <p:cNvSpPr>
            <a:spLocks noChangeArrowheads="1"/>
          </p:cNvSpPr>
          <p:nvPr/>
        </p:nvSpPr>
        <p:spPr bwMode="auto">
          <a:xfrm>
            <a:off x="5900738" y="1300163"/>
            <a:ext cx="3241675" cy="806450"/>
          </a:xfrm>
          <a:prstGeom prst="rect">
            <a:avLst/>
          </a:prstGeom>
          <a:solidFill>
            <a:srgbClr val="93C4C8">
              <a:alpha val="50000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l-GR"/>
          </a:p>
        </p:txBody>
      </p:sp>
      <p:sp>
        <p:nvSpPr>
          <p:cNvPr id="108549" name="Rectangle 5"/>
          <p:cNvSpPr>
            <a:spLocks noChangeArrowheads="1"/>
          </p:cNvSpPr>
          <p:nvPr/>
        </p:nvSpPr>
        <p:spPr bwMode="auto">
          <a:xfrm>
            <a:off x="0" y="1295400"/>
            <a:ext cx="5764213" cy="796925"/>
          </a:xfrm>
          <a:prstGeom prst="rect">
            <a:avLst/>
          </a:prstGeom>
          <a:solidFill>
            <a:srgbClr val="93C4C8">
              <a:alpha val="50000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l-GR"/>
          </a:p>
        </p:txBody>
      </p:sp>
      <p:sp>
        <p:nvSpPr>
          <p:cNvPr id="50181" name="Title 1"/>
          <p:cNvSpPr>
            <a:spLocks noGrp="1"/>
          </p:cNvSpPr>
          <p:nvPr>
            <p:ph type="title" idx="4294967295"/>
          </p:nvPr>
        </p:nvSpPr>
        <p:spPr/>
        <p:txBody>
          <a:bodyPr>
            <a:normAutofit fontScale="90000"/>
          </a:bodyPr>
          <a:lstStyle/>
          <a:p>
            <a:r>
              <a:rPr lang="en-US" sz="3200" dirty="0" smtClean="0">
                <a:solidFill>
                  <a:srgbClr val="2D5F75"/>
                </a:solidFill>
              </a:rPr>
              <a:t>Platform Design</a:t>
            </a:r>
            <a:endParaRPr lang="el-GR" sz="3200" dirty="0" smtClean="0">
              <a:solidFill>
                <a:srgbClr val="2D5F75"/>
              </a:solidFill>
            </a:endParaRPr>
          </a:p>
        </p:txBody>
      </p:sp>
      <p:sp>
        <p:nvSpPr>
          <p:cNvPr id="50182" name="Rectangle 7"/>
          <p:cNvSpPr>
            <a:spLocks noChangeArrowheads="1"/>
          </p:cNvSpPr>
          <p:nvPr/>
        </p:nvSpPr>
        <p:spPr bwMode="auto">
          <a:xfrm>
            <a:off x="0" y="2090738"/>
            <a:ext cx="9144000" cy="42862"/>
          </a:xfrm>
          <a:prstGeom prst="rect">
            <a:avLst/>
          </a:prstGeom>
          <a:solidFill>
            <a:srgbClr val="74AEC9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l-GR"/>
          </a:p>
        </p:txBody>
      </p:sp>
      <p:sp>
        <p:nvSpPr>
          <p:cNvPr id="50183" name="Rectangle 8"/>
          <p:cNvSpPr>
            <a:spLocks noChangeArrowheads="1"/>
          </p:cNvSpPr>
          <p:nvPr/>
        </p:nvSpPr>
        <p:spPr bwMode="auto">
          <a:xfrm>
            <a:off x="-1588" y="4873625"/>
            <a:ext cx="9145588" cy="42863"/>
          </a:xfrm>
          <a:prstGeom prst="rect">
            <a:avLst/>
          </a:prstGeom>
          <a:solidFill>
            <a:srgbClr val="74AEC9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l-GR"/>
          </a:p>
        </p:txBody>
      </p:sp>
      <p:sp>
        <p:nvSpPr>
          <p:cNvPr id="50184" name="Text Box 9"/>
          <p:cNvSpPr txBox="1">
            <a:spLocks noChangeArrowheads="1"/>
          </p:cNvSpPr>
          <p:nvPr/>
        </p:nvSpPr>
        <p:spPr bwMode="auto">
          <a:xfrm>
            <a:off x="0" y="1493838"/>
            <a:ext cx="28241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err="1">
                <a:solidFill>
                  <a:srgbClr val="2D5F75"/>
                </a:solidFill>
                <a:latin typeface="+mj-lt"/>
              </a:rPr>
              <a:t>user@home</a:t>
            </a:r>
            <a:endParaRPr lang="en-US" dirty="0">
              <a:solidFill>
                <a:srgbClr val="2D5F75"/>
              </a:solidFill>
              <a:latin typeface="+mj-lt"/>
            </a:endParaRPr>
          </a:p>
        </p:txBody>
      </p:sp>
      <p:sp>
        <p:nvSpPr>
          <p:cNvPr id="50185" name="Text Box 10"/>
          <p:cNvSpPr txBox="1">
            <a:spLocks noChangeArrowheads="1"/>
          </p:cNvSpPr>
          <p:nvPr/>
        </p:nvSpPr>
        <p:spPr bwMode="auto">
          <a:xfrm>
            <a:off x="7472363" y="1498600"/>
            <a:ext cx="28241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2D5F75"/>
                </a:solidFill>
                <a:latin typeface="+mj-lt"/>
              </a:rPr>
              <a:t>admin@home</a:t>
            </a:r>
          </a:p>
        </p:txBody>
      </p:sp>
      <p:sp>
        <p:nvSpPr>
          <p:cNvPr id="108555" name="Rectangle 11"/>
          <p:cNvSpPr>
            <a:spLocks noChangeArrowheads="1"/>
          </p:cNvSpPr>
          <p:nvPr/>
        </p:nvSpPr>
        <p:spPr bwMode="auto">
          <a:xfrm>
            <a:off x="1695450" y="1354138"/>
            <a:ext cx="1931988" cy="601662"/>
          </a:xfrm>
          <a:prstGeom prst="rect">
            <a:avLst/>
          </a:prstGeom>
          <a:solidFill>
            <a:srgbClr val="37728D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l-GR" sz="2000" b="1"/>
          </a:p>
        </p:txBody>
      </p:sp>
      <p:sp>
        <p:nvSpPr>
          <p:cNvPr id="108556" name="Text Box 12"/>
          <p:cNvSpPr txBox="1">
            <a:spLocks noChangeArrowheads="1"/>
          </p:cNvSpPr>
          <p:nvPr/>
        </p:nvSpPr>
        <p:spPr bwMode="auto">
          <a:xfrm>
            <a:off x="1701801" y="1320801"/>
            <a:ext cx="192193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dirty="0">
                <a:solidFill>
                  <a:schemeClr val="bg1"/>
                </a:solidFill>
              </a:rPr>
              <a:t>Web Client</a:t>
            </a:r>
          </a:p>
        </p:txBody>
      </p:sp>
      <p:pic>
        <p:nvPicPr>
          <p:cNvPr id="108557" name="Picture 13" descr="firefox-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2125" y="1620838"/>
            <a:ext cx="314325" cy="30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8558" name="Picture 14" descr="opera-logo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24075" y="161448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8559" name="Picture 15" descr="chrome-logo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08250" y="16208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8560" name="Picture 16" descr="Internet_Explorer_9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60675" y="1606550"/>
            <a:ext cx="317500" cy="31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8561" name="Picture 17" descr="safari-logo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27388" y="1604963"/>
            <a:ext cx="323850" cy="31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8562" name="Rectangle 18"/>
          <p:cNvSpPr>
            <a:spLocks noChangeArrowheads="1"/>
          </p:cNvSpPr>
          <p:nvPr/>
        </p:nvSpPr>
        <p:spPr bwMode="auto">
          <a:xfrm>
            <a:off x="3749675" y="1360488"/>
            <a:ext cx="1931988" cy="601662"/>
          </a:xfrm>
          <a:prstGeom prst="rect">
            <a:avLst/>
          </a:prstGeom>
          <a:solidFill>
            <a:srgbClr val="37728D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l-GR" sz="2000" b="1"/>
          </a:p>
        </p:txBody>
      </p:sp>
      <p:sp>
        <p:nvSpPr>
          <p:cNvPr id="108563" name="Text Box 19"/>
          <p:cNvSpPr txBox="1">
            <a:spLocks noChangeArrowheads="1"/>
          </p:cNvSpPr>
          <p:nvPr/>
        </p:nvSpPr>
        <p:spPr bwMode="auto">
          <a:xfrm>
            <a:off x="3759201" y="1320801"/>
            <a:ext cx="1938866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dirty="0">
                <a:solidFill>
                  <a:schemeClr val="bg1"/>
                </a:solidFill>
              </a:rPr>
              <a:t>CLI Client</a:t>
            </a:r>
          </a:p>
        </p:txBody>
      </p:sp>
      <p:pic>
        <p:nvPicPr>
          <p:cNvPr id="108564" name="Picture 20" descr="console_noshadow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590522" y="1655763"/>
            <a:ext cx="276225" cy="26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8565" name="Rectangle 21"/>
          <p:cNvSpPr>
            <a:spLocks noChangeArrowheads="1"/>
          </p:cNvSpPr>
          <p:nvPr/>
        </p:nvSpPr>
        <p:spPr bwMode="auto">
          <a:xfrm>
            <a:off x="5978525" y="1360488"/>
            <a:ext cx="1493838" cy="601662"/>
          </a:xfrm>
          <a:prstGeom prst="rect">
            <a:avLst/>
          </a:prstGeom>
          <a:solidFill>
            <a:srgbClr val="37728D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l-GR" sz="2000" b="1"/>
          </a:p>
        </p:txBody>
      </p:sp>
      <p:sp>
        <p:nvSpPr>
          <p:cNvPr id="108566" name="Text Box 22"/>
          <p:cNvSpPr txBox="1">
            <a:spLocks noChangeArrowheads="1"/>
          </p:cNvSpPr>
          <p:nvPr/>
        </p:nvSpPr>
        <p:spPr bwMode="auto">
          <a:xfrm>
            <a:off x="5994400" y="1320801"/>
            <a:ext cx="148166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dirty="0">
                <a:solidFill>
                  <a:schemeClr val="bg1"/>
                </a:solidFill>
              </a:rPr>
              <a:t>Web Client 2</a:t>
            </a:r>
          </a:p>
        </p:txBody>
      </p:sp>
      <p:sp>
        <p:nvSpPr>
          <p:cNvPr id="50198" name="Text Box 23"/>
          <p:cNvSpPr txBox="1">
            <a:spLocks noChangeArrowheads="1"/>
          </p:cNvSpPr>
          <p:nvPr/>
        </p:nvSpPr>
        <p:spPr bwMode="auto">
          <a:xfrm>
            <a:off x="0" y="2671763"/>
            <a:ext cx="282416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dirty="0">
                <a:solidFill>
                  <a:srgbClr val="2D5F75"/>
                </a:solidFill>
                <a:latin typeface="+mj-lt"/>
              </a:rPr>
              <a:t>GRNET</a:t>
            </a:r>
          </a:p>
          <a:p>
            <a:r>
              <a:rPr lang="en-US" dirty="0">
                <a:solidFill>
                  <a:srgbClr val="2D5F75"/>
                </a:solidFill>
                <a:latin typeface="+mj-lt"/>
              </a:rPr>
              <a:t>datacenter</a:t>
            </a:r>
          </a:p>
        </p:txBody>
      </p:sp>
      <p:pic>
        <p:nvPicPr>
          <p:cNvPr id="108568" name="Picture 24" descr="datacenter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9050" y="3353349"/>
            <a:ext cx="1638300" cy="100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8575" name="Rectangle 31"/>
          <p:cNvSpPr>
            <a:spLocks noChangeArrowheads="1"/>
          </p:cNvSpPr>
          <p:nvPr/>
        </p:nvSpPr>
        <p:spPr bwMode="auto">
          <a:xfrm>
            <a:off x="7648575" y="2754313"/>
            <a:ext cx="417513" cy="1725612"/>
          </a:xfrm>
          <a:prstGeom prst="rect">
            <a:avLst/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n-US" sz="2000" b="1"/>
          </a:p>
        </p:txBody>
      </p:sp>
      <p:sp>
        <p:nvSpPr>
          <p:cNvPr id="108576" name="Text Box 32"/>
          <p:cNvSpPr txBox="1">
            <a:spLocks noChangeArrowheads="1"/>
          </p:cNvSpPr>
          <p:nvPr/>
        </p:nvSpPr>
        <p:spPr bwMode="auto">
          <a:xfrm rot="-5400000">
            <a:off x="7422356" y="3574256"/>
            <a:ext cx="8731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err="1">
                <a:solidFill>
                  <a:schemeClr val="bg1"/>
                </a:solidFill>
              </a:rPr>
              <a:t>Debian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108577" name="Picture 33" descr="debian-logo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743825" y="3009900"/>
            <a:ext cx="2286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8578" name="Rectangle 34"/>
          <p:cNvSpPr>
            <a:spLocks noChangeArrowheads="1"/>
          </p:cNvSpPr>
          <p:nvPr/>
        </p:nvSpPr>
        <p:spPr bwMode="auto">
          <a:xfrm>
            <a:off x="1679575" y="5043488"/>
            <a:ext cx="5827713" cy="630237"/>
          </a:xfrm>
          <a:prstGeom prst="rect">
            <a:avLst/>
          </a:prstGeom>
          <a:solidFill>
            <a:schemeClr val="bg1"/>
          </a:solidFill>
          <a:ln w="9525">
            <a:solidFill>
              <a:srgbClr val="F67C18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50210" name="Text Box 35"/>
          <p:cNvSpPr txBox="1">
            <a:spLocks noChangeArrowheads="1"/>
          </p:cNvSpPr>
          <p:nvPr/>
        </p:nvSpPr>
        <p:spPr bwMode="auto">
          <a:xfrm>
            <a:off x="0" y="5059363"/>
            <a:ext cx="151447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2D5F75"/>
                </a:solidFill>
                <a:latin typeface="+mj-lt"/>
              </a:rPr>
              <a:t>Virtual</a:t>
            </a:r>
            <a:br>
              <a:rPr lang="en-US" dirty="0" smtClean="0">
                <a:solidFill>
                  <a:srgbClr val="2D5F75"/>
                </a:solidFill>
                <a:latin typeface="+mj-lt"/>
              </a:rPr>
            </a:br>
            <a:r>
              <a:rPr lang="en-US" dirty="0" smtClean="0">
                <a:solidFill>
                  <a:srgbClr val="2D5F75"/>
                </a:solidFill>
                <a:latin typeface="+mj-lt"/>
              </a:rPr>
              <a:t>Hardware	</a:t>
            </a:r>
            <a:endParaRPr lang="en-US" dirty="0">
              <a:solidFill>
                <a:srgbClr val="2D5F75"/>
              </a:solidFill>
              <a:latin typeface="+mj-lt"/>
            </a:endParaRPr>
          </a:p>
        </p:txBody>
      </p:sp>
      <p:pic>
        <p:nvPicPr>
          <p:cNvPr id="108581" name="Picture 37" descr="fedora_machine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793875" y="5127625"/>
            <a:ext cx="434975" cy="46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8582" name="Picture 38" descr="ubuntu_machine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817938" y="5130800"/>
            <a:ext cx="434975" cy="46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8583" name="Picture 39" descr="windows_machine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146425" y="5124450"/>
            <a:ext cx="434975" cy="46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8584" name="Picture 40" descr="debian_machine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2468563" y="5129213"/>
            <a:ext cx="434975" cy="46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8585" name="Picture 41" descr="windows_machine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4484688" y="5129213"/>
            <a:ext cx="434975" cy="46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8586" name="Picture 42" descr="windows_machine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145088" y="5122863"/>
            <a:ext cx="434975" cy="46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8587" name="Rectangle 43"/>
          <p:cNvSpPr>
            <a:spLocks noChangeArrowheads="1"/>
          </p:cNvSpPr>
          <p:nvPr/>
        </p:nvSpPr>
        <p:spPr bwMode="auto">
          <a:xfrm>
            <a:off x="5984875" y="5329238"/>
            <a:ext cx="103188" cy="100012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l-GR"/>
          </a:p>
        </p:txBody>
      </p:sp>
      <p:sp>
        <p:nvSpPr>
          <p:cNvPr id="108588" name="Rectangle 44"/>
          <p:cNvSpPr>
            <a:spLocks noChangeArrowheads="1"/>
          </p:cNvSpPr>
          <p:nvPr/>
        </p:nvSpPr>
        <p:spPr bwMode="auto">
          <a:xfrm>
            <a:off x="6200775" y="5329238"/>
            <a:ext cx="103188" cy="100012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l-GR"/>
          </a:p>
        </p:txBody>
      </p:sp>
      <p:sp>
        <p:nvSpPr>
          <p:cNvPr id="108589" name="Rectangle 45"/>
          <p:cNvSpPr>
            <a:spLocks noChangeArrowheads="1"/>
          </p:cNvSpPr>
          <p:nvPr/>
        </p:nvSpPr>
        <p:spPr bwMode="auto">
          <a:xfrm>
            <a:off x="6403975" y="5329238"/>
            <a:ext cx="103188" cy="100012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l-GR"/>
          </a:p>
        </p:txBody>
      </p:sp>
      <p:pic>
        <p:nvPicPr>
          <p:cNvPr id="108590" name="Picture 46" descr="kubuntu_machine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6929438" y="5124450"/>
            <a:ext cx="434975" cy="46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8591" name="Line 47"/>
          <p:cNvSpPr>
            <a:spLocks noChangeShapeType="1"/>
          </p:cNvSpPr>
          <p:nvPr/>
        </p:nvSpPr>
        <p:spPr bwMode="auto">
          <a:xfrm>
            <a:off x="2625725" y="1924050"/>
            <a:ext cx="0" cy="852488"/>
          </a:xfrm>
          <a:prstGeom prst="line">
            <a:avLst/>
          </a:prstGeom>
          <a:noFill/>
          <a:ln w="63500">
            <a:solidFill>
              <a:srgbClr val="F67C18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el-GR"/>
          </a:p>
        </p:txBody>
      </p:sp>
      <p:sp>
        <p:nvSpPr>
          <p:cNvPr id="108592" name="Line 48"/>
          <p:cNvSpPr>
            <a:spLocks noChangeShapeType="1"/>
          </p:cNvSpPr>
          <p:nvPr/>
        </p:nvSpPr>
        <p:spPr bwMode="auto">
          <a:xfrm>
            <a:off x="4689475" y="1924050"/>
            <a:ext cx="0" cy="838200"/>
          </a:xfrm>
          <a:prstGeom prst="line">
            <a:avLst/>
          </a:prstGeom>
          <a:noFill/>
          <a:ln w="63500">
            <a:solidFill>
              <a:srgbClr val="F67C18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el-GR"/>
          </a:p>
        </p:txBody>
      </p:sp>
      <p:sp>
        <p:nvSpPr>
          <p:cNvPr id="108594" name="Line 50"/>
          <p:cNvSpPr>
            <a:spLocks noChangeShapeType="1"/>
          </p:cNvSpPr>
          <p:nvPr/>
        </p:nvSpPr>
        <p:spPr bwMode="auto">
          <a:xfrm>
            <a:off x="4708525" y="4456113"/>
            <a:ext cx="0" cy="592137"/>
          </a:xfrm>
          <a:prstGeom prst="line">
            <a:avLst/>
          </a:prstGeom>
          <a:noFill/>
          <a:ln w="63500">
            <a:solidFill>
              <a:srgbClr val="F67C18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el-GR"/>
          </a:p>
        </p:txBody>
      </p:sp>
      <p:sp>
        <p:nvSpPr>
          <p:cNvPr id="108595" name="Rectangle 51"/>
          <p:cNvSpPr>
            <a:spLocks noChangeArrowheads="1"/>
          </p:cNvSpPr>
          <p:nvPr/>
        </p:nvSpPr>
        <p:spPr bwMode="auto">
          <a:xfrm>
            <a:off x="4629150" y="3244850"/>
            <a:ext cx="133350" cy="127000"/>
          </a:xfrm>
          <a:prstGeom prst="rect">
            <a:avLst/>
          </a:prstGeom>
          <a:solidFill>
            <a:srgbClr val="F67C18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l-GR"/>
          </a:p>
        </p:txBody>
      </p:sp>
      <p:sp>
        <p:nvSpPr>
          <p:cNvPr id="108596" name="Rectangle 52"/>
          <p:cNvSpPr>
            <a:spLocks noChangeArrowheads="1"/>
          </p:cNvSpPr>
          <p:nvPr/>
        </p:nvSpPr>
        <p:spPr bwMode="auto">
          <a:xfrm>
            <a:off x="4635500" y="3860800"/>
            <a:ext cx="133350" cy="127000"/>
          </a:xfrm>
          <a:prstGeom prst="rect">
            <a:avLst/>
          </a:prstGeom>
          <a:solidFill>
            <a:srgbClr val="F67C18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l-GR"/>
          </a:p>
        </p:txBody>
      </p:sp>
      <p:sp>
        <p:nvSpPr>
          <p:cNvPr id="108597" name="Rectangle 53"/>
          <p:cNvSpPr>
            <a:spLocks noChangeArrowheads="1"/>
          </p:cNvSpPr>
          <p:nvPr/>
        </p:nvSpPr>
        <p:spPr bwMode="auto">
          <a:xfrm>
            <a:off x="1971675" y="2278063"/>
            <a:ext cx="3417888" cy="211137"/>
          </a:xfrm>
          <a:prstGeom prst="rect">
            <a:avLst/>
          </a:prstGeom>
          <a:solidFill>
            <a:srgbClr val="F67C18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l-GR"/>
          </a:p>
        </p:txBody>
      </p:sp>
      <p:sp>
        <p:nvSpPr>
          <p:cNvPr id="108598" name="Rectangle 54"/>
          <p:cNvSpPr>
            <a:spLocks noChangeArrowheads="1"/>
          </p:cNvSpPr>
          <p:nvPr/>
        </p:nvSpPr>
        <p:spPr bwMode="auto">
          <a:xfrm>
            <a:off x="5965031" y="2279650"/>
            <a:ext cx="1547813" cy="211138"/>
          </a:xfrm>
          <a:prstGeom prst="rect">
            <a:avLst/>
          </a:prstGeom>
          <a:solidFill>
            <a:srgbClr val="F67C18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l-GR" dirty="0"/>
          </a:p>
        </p:txBody>
      </p:sp>
      <p:sp>
        <p:nvSpPr>
          <p:cNvPr id="108599" name="Text Box 55"/>
          <p:cNvSpPr txBox="1">
            <a:spLocks noChangeArrowheads="1"/>
          </p:cNvSpPr>
          <p:nvPr/>
        </p:nvSpPr>
        <p:spPr bwMode="auto">
          <a:xfrm>
            <a:off x="2366963" y="2233613"/>
            <a:ext cx="282416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>
                <a:solidFill>
                  <a:schemeClr val="bg1"/>
                </a:solidFill>
              </a:rPr>
              <a:t>OpenStack Compute API v1.1</a:t>
            </a:r>
          </a:p>
        </p:txBody>
      </p:sp>
      <p:sp>
        <p:nvSpPr>
          <p:cNvPr id="108603" name="Text Box 59"/>
          <p:cNvSpPr txBox="1">
            <a:spLocks noChangeArrowheads="1"/>
          </p:cNvSpPr>
          <p:nvPr/>
        </p:nvSpPr>
        <p:spPr bwMode="auto">
          <a:xfrm>
            <a:off x="1887538" y="4595813"/>
            <a:ext cx="282416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dirty="0">
                <a:solidFill>
                  <a:schemeClr val="bg1"/>
                </a:solidFill>
              </a:rPr>
              <a:t>Direct </a:t>
            </a:r>
            <a:r>
              <a:rPr lang="en-US" sz="1400" dirty="0" err="1" smtClean="0">
                <a:solidFill>
                  <a:schemeClr val="bg1"/>
                </a:solidFill>
              </a:rPr>
              <a:t>Outof</a:t>
            </a:r>
            <a:r>
              <a:rPr lang="en-US" sz="1400" dirty="0" smtClean="0">
                <a:solidFill>
                  <a:schemeClr val="bg1"/>
                </a:solidFill>
              </a:rPr>
              <a:t> </a:t>
            </a:r>
            <a:r>
              <a:rPr lang="en-US" sz="1400" dirty="0">
                <a:solidFill>
                  <a:schemeClr val="bg1"/>
                </a:solidFill>
              </a:rPr>
              <a:t>Band Access</a:t>
            </a:r>
          </a:p>
        </p:txBody>
      </p:sp>
      <p:sp>
        <p:nvSpPr>
          <p:cNvPr id="108569" name="Rectangle 25"/>
          <p:cNvSpPr>
            <a:spLocks noChangeArrowheads="1"/>
          </p:cNvSpPr>
          <p:nvPr/>
        </p:nvSpPr>
        <p:spPr bwMode="auto">
          <a:xfrm>
            <a:off x="1682750" y="2760663"/>
            <a:ext cx="5827713" cy="487362"/>
          </a:xfrm>
          <a:prstGeom prst="rect">
            <a:avLst/>
          </a:prstGeom>
          <a:solidFill>
            <a:srgbClr val="37728D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l-GR" sz="2000" b="1"/>
          </a:p>
        </p:txBody>
      </p:sp>
      <p:sp>
        <p:nvSpPr>
          <p:cNvPr id="108570" name="Text Box 26"/>
          <p:cNvSpPr txBox="1">
            <a:spLocks noChangeArrowheads="1"/>
          </p:cNvSpPr>
          <p:nvPr/>
        </p:nvSpPr>
        <p:spPr bwMode="auto">
          <a:xfrm>
            <a:off x="1684867" y="2808288"/>
            <a:ext cx="5816599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dirty="0">
                <a:solidFill>
                  <a:schemeClr val="bg1"/>
                </a:solidFill>
              </a:rPr>
              <a:t>S</a:t>
            </a:r>
            <a:r>
              <a:rPr lang="en-US" dirty="0" smtClean="0">
                <a:solidFill>
                  <a:schemeClr val="bg1"/>
                </a:solidFill>
              </a:rPr>
              <a:t>ynnefo cloud management software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08571" name="Rectangle 27"/>
          <p:cNvSpPr>
            <a:spLocks noChangeArrowheads="1"/>
          </p:cNvSpPr>
          <p:nvPr/>
        </p:nvSpPr>
        <p:spPr bwMode="auto">
          <a:xfrm>
            <a:off x="1679575" y="3376613"/>
            <a:ext cx="5827713" cy="487362"/>
          </a:xfrm>
          <a:prstGeom prst="rect">
            <a:avLst/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n-US" sz="2000" b="1"/>
          </a:p>
        </p:txBody>
      </p:sp>
      <p:sp>
        <p:nvSpPr>
          <p:cNvPr id="108573" name="Rectangle 29"/>
          <p:cNvSpPr>
            <a:spLocks noChangeArrowheads="1"/>
          </p:cNvSpPr>
          <p:nvPr/>
        </p:nvSpPr>
        <p:spPr bwMode="auto">
          <a:xfrm>
            <a:off x="1685925" y="3983038"/>
            <a:ext cx="5827713" cy="487362"/>
          </a:xfrm>
          <a:prstGeom prst="rect">
            <a:avLst/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n-US" sz="2000" b="1"/>
          </a:p>
        </p:txBody>
      </p:sp>
      <p:sp>
        <p:nvSpPr>
          <p:cNvPr id="60" name="Text Box 26"/>
          <p:cNvSpPr txBox="1">
            <a:spLocks noChangeArrowheads="1"/>
          </p:cNvSpPr>
          <p:nvPr/>
        </p:nvSpPr>
        <p:spPr bwMode="auto">
          <a:xfrm>
            <a:off x="1684867" y="3434821"/>
            <a:ext cx="5816599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dirty="0" smtClean="0">
                <a:solidFill>
                  <a:schemeClr val="bg1"/>
                </a:solidFill>
              </a:rPr>
              <a:t>Google Ganeti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1" name="Text Box 26"/>
          <p:cNvSpPr txBox="1">
            <a:spLocks noChangeArrowheads="1"/>
          </p:cNvSpPr>
          <p:nvPr/>
        </p:nvSpPr>
        <p:spPr bwMode="auto">
          <a:xfrm>
            <a:off x="1684867" y="4044421"/>
            <a:ext cx="5816599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dirty="0" smtClean="0">
                <a:solidFill>
                  <a:schemeClr val="bg1"/>
                </a:solidFill>
              </a:rPr>
              <a:t>KVM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08593" name="Line 49"/>
          <p:cNvSpPr>
            <a:spLocks noChangeShapeType="1"/>
          </p:cNvSpPr>
          <p:nvPr/>
        </p:nvSpPr>
        <p:spPr bwMode="auto">
          <a:xfrm>
            <a:off x="6740525" y="1924050"/>
            <a:ext cx="0" cy="854075"/>
          </a:xfrm>
          <a:prstGeom prst="line">
            <a:avLst/>
          </a:prstGeom>
          <a:noFill/>
          <a:ln w="63500">
            <a:solidFill>
              <a:srgbClr val="F67C18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el-GR"/>
          </a:p>
        </p:txBody>
      </p:sp>
      <p:sp>
        <p:nvSpPr>
          <p:cNvPr id="108600" name="Text Box 56"/>
          <p:cNvSpPr txBox="1">
            <a:spLocks noChangeArrowheads="1"/>
          </p:cNvSpPr>
          <p:nvPr/>
        </p:nvSpPr>
        <p:spPr bwMode="auto">
          <a:xfrm>
            <a:off x="5967413" y="2266154"/>
            <a:ext cx="1543050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bIns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400" dirty="0" smtClean="0">
                <a:solidFill>
                  <a:schemeClr val="bg1"/>
                </a:solidFill>
              </a:rPr>
              <a:t>GRNET Proprietary</a:t>
            </a:r>
            <a:endParaRPr lang="en-US" sz="1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8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8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8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8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8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8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85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8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8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8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8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85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085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085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85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085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085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085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085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08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08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08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08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08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08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08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08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08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08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08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33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4" dur="25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05" dur="25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6" dur="500" fill="hold"/>
                                        <p:tgtEl>
                                          <p:spTgt spid="1085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7" dur="500" fill="hold"/>
                                        <p:tgtEl>
                                          <p:spTgt spid="10855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08" dur="25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5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33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2" dur="25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13" dur="25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14" dur="500" fill="hold"/>
                                        <p:tgtEl>
                                          <p:spTgt spid="10856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5" dur="500" fill="hold"/>
                                        <p:tgtEl>
                                          <p:spTgt spid="10856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16" dur="25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2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33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0" dur="25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21" dur="25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22" dur="500" fill="hold"/>
                                        <p:tgtEl>
                                          <p:spTgt spid="10856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3" dur="500" fill="hold"/>
                                        <p:tgtEl>
                                          <p:spTgt spid="10856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24" dur="25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5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085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085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108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1085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108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1085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1085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1085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1085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1086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555" grpId="0" animBg="1"/>
      <p:bldP spid="108555" grpId="1" animBg="1"/>
      <p:bldP spid="108556" grpId="0"/>
      <p:bldP spid="108562" grpId="0" animBg="1"/>
      <p:bldP spid="108562" grpId="1" animBg="1"/>
      <p:bldP spid="108563" grpId="0"/>
      <p:bldP spid="108565" grpId="0" animBg="1"/>
      <p:bldP spid="108565" grpId="1" animBg="1"/>
      <p:bldP spid="108566" grpId="0"/>
      <p:bldP spid="108575" grpId="0" animBg="1"/>
      <p:bldP spid="108576" grpId="0"/>
      <p:bldP spid="108578" grpId="0" animBg="1"/>
      <p:bldP spid="108587" grpId="0" animBg="1"/>
      <p:bldP spid="108588" grpId="0" animBg="1"/>
      <p:bldP spid="108589" grpId="0" animBg="1"/>
      <p:bldP spid="108591" grpId="0" animBg="1"/>
      <p:bldP spid="108592" grpId="0" animBg="1"/>
      <p:bldP spid="108594" grpId="0" animBg="1"/>
      <p:bldP spid="108595" grpId="0" animBg="1"/>
      <p:bldP spid="108596" grpId="0" animBg="1"/>
      <p:bldP spid="108597" grpId="0" animBg="1"/>
      <p:bldP spid="108598" grpId="0" animBg="1"/>
      <p:bldP spid="108599" grpId="0"/>
      <p:bldP spid="108569" grpId="0" animBg="1"/>
      <p:bldP spid="108570" grpId="0"/>
      <p:bldP spid="108571" grpId="0" animBg="1"/>
      <p:bldP spid="108573" grpId="0" animBg="1"/>
      <p:bldP spid="60" grpId="0"/>
      <p:bldP spid="61" grpId="0"/>
      <p:bldP spid="108593" grpId="0" animBg="1"/>
      <p:bldP spid="10860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Features</a:t>
            </a:r>
            <a:endParaRPr lang="el-GR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Picture 2" descr="windows_machin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52500" y="1625600"/>
            <a:ext cx="727075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082" name="Title 1"/>
          <p:cNvSpPr>
            <a:spLocks noGrp="1"/>
          </p:cNvSpPr>
          <p:nvPr>
            <p:ph type="title" idx="4294967295"/>
          </p:nvPr>
        </p:nvSpPr>
        <p:spPr/>
        <p:txBody>
          <a:bodyPr>
            <a:normAutofit fontScale="90000"/>
          </a:bodyPr>
          <a:lstStyle/>
          <a:p>
            <a:r>
              <a:rPr lang="en-US" sz="3200" smtClean="0">
                <a:solidFill>
                  <a:srgbClr val="2D5F75"/>
                </a:solidFill>
              </a:rPr>
              <a:t>Virtual Machine Actions</a:t>
            </a:r>
            <a:endParaRPr lang="el-GR" sz="3200" smtClean="0">
              <a:solidFill>
                <a:srgbClr val="2D5F75"/>
              </a:solidFill>
            </a:endParaRPr>
          </a:p>
        </p:txBody>
      </p:sp>
      <p:sp>
        <p:nvSpPr>
          <p:cNvPr id="46083" name="Title 1"/>
          <p:cNvSpPr>
            <a:spLocks/>
          </p:cNvSpPr>
          <p:nvPr/>
        </p:nvSpPr>
        <p:spPr bwMode="auto">
          <a:xfrm>
            <a:off x="1531938" y="1687513"/>
            <a:ext cx="4538662" cy="55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en-US" sz="3200" dirty="0" err="1" smtClean="0">
                <a:solidFill>
                  <a:srgbClr val="2D5F75"/>
                </a:solidFill>
                <a:latin typeface="Calibri" pitchFamily="34" charset="0"/>
              </a:rPr>
              <a:t>My_Windows_desktop</a:t>
            </a:r>
            <a:endParaRPr lang="el-GR" sz="3200" dirty="0">
              <a:solidFill>
                <a:srgbClr val="2D5F75"/>
              </a:solidFill>
              <a:latin typeface="Calibri" pitchFamily="34" charset="0"/>
            </a:endParaRPr>
          </a:p>
        </p:txBody>
      </p:sp>
      <p:pic>
        <p:nvPicPr>
          <p:cNvPr id="109573" name="Picture 5" descr="consol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40313" y="3211512"/>
            <a:ext cx="549275" cy="67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9574" name="Picture 6" descr="destroy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041900" y="5139532"/>
            <a:ext cx="546100" cy="733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9575" name="Picture 7" descr="reboot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42987" y="4151313"/>
            <a:ext cx="546100" cy="73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9576" name="Picture 8" descr="shutdown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42987" y="5118100"/>
            <a:ext cx="546100" cy="733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9577" name="Picture 9" descr="start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042987" y="3166269"/>
            <a:ext cx="546100" cy="733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089" name="Rectangle 10"/>
          <p:cNvSpPr>
            <a:spLocks noChangeArrowheads="1"/>
          </p:cNvSpPr>
          <p:nvPr/>
        </p:nvSpPr>
        <p:spPr bwMode="auto">
          <a:xfrm>
            <a:off x="873125" y="2624138"/>
            <a:ext cx="7396163" cy="42862"/>
          </a:xfrm>
          <a:prstGeom prst="rect">
            <a:avLst/>
          </a:prstGeom>
          <a:solidFill>
            <a:srgbClr val="74AEC9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l-GR"/>
          </a:p>
        </p:txBody>
      </p:sp>
      <p:sp>
        <p:nvSpPr>
          <p:cNvPr id="46090" name="Rectangle 11"/>
          <p:cNvSpPr>
            <a:spLocks noChangeArrowheads="1"/>
          </p:cNvSpPr>
          <p:nvPr/>
        </p:nvSpPr>
        <p:spPr bwMode="auto">
          <a:xfrm>
            <a:off x="895350" y="2624138"/>
            <a:ext cx="7396163" cy="42862"/>
          </a:xfrm>
          <a:prstGeom prst="rect">
            <a:avLst/>
          </a:prstGeom>
          <a:solidFill>
            <a:srgbClr val="74AEC9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l-GR"/>
          </a:p>
        </p:txBody>
      </p:sp>
      <p:sp>
        <p:nvSpPr>
          <p:cNvPr id="109580" name="Title 1"/>
          <p:cNvSpPr>
            <a:spLocks/>
          </p:cNvSpPr>
          <p:nvPr/>
        </p:nvSpPr>
        <p:spPr bwMode="auto">
          <a:xfrm>
            <a:off x="1803400" y="5207000"/>
            <a:ext cx="2149475" cy="55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/>
            <a:r>
              <a:rPr lang="en-US" sz="3200">
                <a:solidFill>
                  <a:srgbClr val="2D5F75"/>
                </a:solidFill>
                <a:latin typeface="Calibri" pitchFamily="34" charset="0"/>
              </a:rPr>
              <a:t>Shutdown</a:t>
            </a:r>
            <a:endParaRPr lang="el-GR" sz="3200">
              <a:solidFill>
                <a:srgbClr val="2D5F75"/>
              </a:solidFill>
              <a:latin typeface="Calibri" pitchFamily="34" charset="0"/>
            </a:endParaRPr>
          </a:p>
        </p:txBody>
      </p:sp>
      <p:sp>
        <p:nvSpPr>
          <p:cNvPr id="109581" name="Title 1"/>
          <p:cNvSpPr>
            <a:spLocks/>
          </p:cNvSpPr>
          <p:nvPr/>
        </p:nvSpPr>
        <p:spPr bwMode="auto">
          <a:xfrm>
            <a:off x="1803400" y="4241801"/>
            <a:ext cx="2149475" cy="55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/>
            <a:r>
              <a:rPr lang="en-US" sz="3200" dirty="0">
                <a:solidFill>
                  <a:srgbClr val="2D5F75"/>
                </a:solidFill>
                <a:latin typeface="Calibri" pitchFamily="34" charset="0"/>
              </a:rPr>
              <a:t>Reboot</a:t>
            </a:r>
            <a:endParaRPr lang="el-GR" sz="3200" dirty="0">
              <a:solidFill>
                <a:srgbClr val="2D5F75"/>
              </a:solidFill>
              <a:latin typeface="Calibri" pitchFamily="34" charset="0"/>
            </a:endParaRPr>
          </a:p>
        </p:txBody>
      </p:sp>
      <p:sp>
        <p:nvSpPr>
          <p:cNvPr id="109582" name="Title 1"/>
          <p:cNvSpPr>
            <a:spLocks/>
          </p:cNvSpPr>
          <p:nvPr/>
        </p:nvSpPr>
        <p:spPr bwMode="auto">
          <a:xfrm>
            <a:off x="1803400" y="3255169"/>
            <a:ext cx="2149475" cy="55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/>
            <a:r>
              <a:rPr lang="en-US" sz="3200" dirty="0">
                <a:solidFill>
                  <a:srgbClr val="2D5F75"/>
                </a:solidFill>
                <a:latin typeface="Calibri" pitchFamily="34" charset="0"/>
              </a:rPr>
              <a:t>Start</a:t>
            </a:r>
            <a:endParaRPr lang="el-GR" sz="3200" dirty="0">
              <a:solidFill>
                <a:srgbClr val="2D5F75"/>
              </a:solidFill>
              <a:latin typeface="Calibri" pitchFamily="34" charset="0"/>
            </a:endParaRPr>
          </a:p>
        </p:txBody>
      </p:sp>
      <p:sp>
        <p:nvSpPr>
          <p:cNvPr id="109583" name="Title 1"/>
          <p:cNvSpPr>
            <a:spLocks/>
          </p:cNvSpPr>
          <p:nvPr/>
        </p:nvSpPr>
        <p:spPr bwMode="auto">
          <a:xfrm>
            <a:off x="6008688" y="3273425"/>
            <a:ext cx="1954212" cy="55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/>
            <a:r>
              <a:rPr lang="en-US" sz="3200" dirty="0">
                <a:solidFill>
                  <a:srgbClr val="2D5F75"/>
                </a:solidFill>
                <a:latin typeface="Calibri" pitchFamily="34" charset="0"/>
              </a:rPr>
              <a:t>Console</a:t>
            </a:r>
            <a:endParaRPr lang="el-GR" sz="3200" dirty="0">
              <a:solidFill>
                <a:srgbClr val="2D5F75"/>
              </a:solidFill>
              <a:latin typeface="Calibri" pitchFamily="34" charset="0"/>
            </a:endParaRPr>
          </a:p>
        </p:txBody>
      </p:sp>
      <p:sp>
        <p:nvSpPr>
          <p:cNvPr id="109584" name="Title 1"/>
          <p:cNvSpPr>
            <a:spLocks/>
          </p:cNvSpPr>
          <p:nvPr/>
        </p:nvSpPr>
        <p:spPr bwMode="auto">
          <a:xfrm>
            <a:off x="6008688" y="5228432"/>
            <a:ext cx="1954212" cy="55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/>
            <a:r>
              <a:rPr lang="en-US" sz="3200" dirty="0" smtClean="0">
                <a:solidFill>
                  <a:srgbClr val="2D5F75"/>
                </a:solidFill>
                <a:latin typeface="Calibri" pitchFamily="34" charset="0"/>
              </a:rPr>
              <a:t>Destroy</a:t>
            </a:r>
            <a:endParaRPr lang="el-GR" sz="3200" dirty="0">
              <a:solidFill>
                <a:srgbClr val="2D5F75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95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95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95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9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9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9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95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95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9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9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580" grpId="0"/>
      <p:bldP spid="109581" grpId="0"/>
      <p:bldP spid="109582" grpId="0"/>
      <p:bldP spid="109583" grpId="0"/>
      <p:bldP spid="10958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IaaS – Compute (1)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Virtual Machines</a:t>
            </a:r>
          </a:p>
          <a:p>
            <a:pPr lvl="1"/>
            <a:r>
              <a:rPr lang="en-US" dirty="0" smtClean="0"/>
              <a:t>powered by KVM</a:t>
            </a:r>
          </a:p>
          <a:p>
            <a:pPr lvl="2"/>
            <a:r>
              <a:rPr lang="en-US" dirty="0" smtClean="0"/>
              <a:t>Linux and Windows guests, on </a:t>
            </a:r>
            <a:r>
              <a:rPr lang="en-US" dirty="0" err="1" smtClean="0"/>
              <a:t>Debian</a:t>
            </a:r>
            <a:r>
              <a:rPr lang="en-US" dirty="0" smtClean="0"/>
              <a:t> hosts</a:t>
            </a:r>
          </a:p>
          <a:p>
            <a:pPr lvl="1"/>
            <a:r>
              <a:rPr lang="en-US" dirty="0" smtClean="0"/>
              <a:t>Google Ganeti for VM cluster management</a:t>
            </a:r>
          </a:p>
          <a:p>
            <a:pPr lvl="1"/>
            <a:r>
              <a:rPr lang="en-US" dirty="0" smtClean="0"/>
              <a:t>accessible by the end-user over the Web or programmatically (</a:t>
            </a:r>
            <a:r>
              <a:rPr lang="en-US" dirty="0" err="1" smtClean="0"/>
              <a:t>OpenStack</a:t>
            </a:r>
            <a:r>
              <a:rPr lang="en-US" dirty="0" smtClean="0"/>
              <a:t> Compute v1.1)</a:t>
            </a:r>
          </a:p>
          <a:p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endParaRPr lang="en-US" dirty="0" smtClean="0"/>
          </a:p>
          <a:p>
            <a:pPr lvl="1"/>
            <a:endParaRPr lang="en-US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IaaS</a:t>
            </a:r>
            <a:r>
              <a:rPr lang="en-US" dirty="0" smtClean="0"/>
              <a:t> – Compute (2)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User has full control over own VMs</a:t>
            </a:r>
          </a:p>
          <a:p>
            <a:pPr lvl="1"/>
            <a:r>
              <a:rPr lang="en-US" smtClean="0"/>
              <a:t>Create</a:t>
            </a:r>
          </a:p>
          <a:p>
            <a:pPr lvl="2"/>
            <a:r>
              <a:rPr lang="en-US" smtClean="0"/>
              <a:t>Select # CPUs, RAM, System Disk</a:t>
            </a:r>
          </a:p>
          <a:p>
            <a:pPr lvl="2"/>
            <a:r>
              <a:rPr lang="en-US" smtClean="0"/>
              <a:t>OS selection from pre-defined Images</a:t>
            </a:r>
          </a:p>
          <a:p>
            <a:pPr lvl="2"/>
            <a:r>
              <a:rPr lang="en-US" smtClean="0"/>
              <a:t>popular Linux distros (Fedora, Debian, Ubuntu)</a:t>
            </a:r>
          </a:p>
          <a:p>
            <a:pPr lvl="2"/>
            <a:r>
              <a:rPr lang="en-US" smtClean="0"/>
              <a:t>Windows Server 2008 R2</a:t>
            </a:r>
          </a:p>
          <a:p>
            <a:pPr lvl="1"/>
            <a:r>
              <a:rPr lang="en-US" smtClean="0"/>
              <a:t>Start, Shutdown, Reboot, Destroy</a:t>
            </a:r>
          </a:p>
          <a:p>
            <a:pPr lvl="1"/>
            <a:r>
              <a:rPr lang="en-US" smtClean="0"/>
              <a:t>Out-of-Band console over VNC for troubleshooting</a:t>
            </a:r>
          </a:p>
          <a:p>
            <a:pPr lvl="1"/>
            <a:endParaRPr lang="en-US" smtClean="0"/>
          </a:p>
          <a:p>
            <a:pPr lvl="1"/>
            <a:endParaRPr lang="en-US" smtClean="0"/>
          </a:p>
          <a:p>
            <a:pPr lvl="1"/>
            <a:endParaRPr lang="en-US" smtClean="0"/>
          </a:p>
          <a:p>
            <a:pPr lvl="1"/>
            <a:endParaRPr lang="el-G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IaaS – Compute (3)</a:t>
            </a:r>
            <a:endParaRPr lang="el-GR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REST API for VM management</a:t>
            </a:r>
          </a:p>
          <a:p>
            <a:pPr lvl="1"/>
            <a:r>
              <a:rPr lang="en-US" dirty="0" err="1" smtClean="0"/>
              <a:t>OpenStack</a:t>
            </a:r>
            <a:r>
              <a:rPr lang="en-US" dirty="0" smtClean="0"/>
              <a:t> Compute v1.1 compatible</a:t>
            </a:r>
          </a:p>
          <a:p>
            <a:pPr lvl="1"/>
            <a:r>
              <a:rPr lang="en-US" dirty="0" smtClean="0"/>
              <a:t>3rd party tools and client libraries</a:t>
            </a:r>
          </a:p>
          <a:p>
            <a:pPr lvl="1"/>
            <a:r>
              <a:rPr lang="en-US" dirty="0" smtClean="0"/>
              <a:t>custom extensions for yet-unsupported functionality</a:t>
            </a:r>
          </a:p>
          <a:p>
            <a:pPr lvl="1"/>
            <a:r>
              <a:rPr lang="en-US" dirty="0" smtClean="0"/>
              <a:t>Python &amp; </a:t>
            </a:r>
            <a:r>
              <a:rPr lang="en-US" dirty="0" err="1" smtClean="0"/>
              <a:t>Django</a:t>
            </a:r>
            <a:r>
              <a:rPr lang="en-US" dirty="0" smtClean="0"/>
              <a:t> implementation</a:t>
            </a:r>
          </a:p>
          <a:p>
            <a:r>
              <a:rPr lang="en-US" dirty="0" smtClean="0"/>
              <a:t>Full-featured UI in JS/</a:t>
            </a:r>
            <a:r>
              <a:rPr lang="en-US" dirty="0" err="1" smtClean="0"/>
              <a:t>jQuery</a:t>
            </a:r>
            <a:endParaRPr lang="en-US" dirty="0" smtClean="0"/>
          </a:p>
          <a:p>
            <a:pPr lvl="1"/>
            <a:r>
              <a:rPr lang="en-US" dirty="0" smtClean="0"/>
              <a:t>UI is just another API client</a:t>
            </a:r>
          </a:p>
          <a:p>
            <a:pPr lvl="1"/>
            <a:r>
              <a:rPr lang="en-US" dirty="0" smtClean="0"/>
              <a:t>All UI operations happen over the API</a:t>
            </a:r>
          </a:p>
          <a:p>
            <a:pPr lvl="1"/>
            <a:endParaRPr lang="en-US" dirty="0" smtClean="0"/>
          </a:p>
          <a:p>
            <a:endParaRPr lang="en-US" dirty="0" smtClean="0"/>
          </a:p>
          <a:p>
            <a:pPr lvl="1"/>
            <a:endParaRPr lang="en-US" dirty="0" smtClean="0"/>
          </a:p>
          <a:p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2"/>
          <p:cNvSpPr>
            <a:spLocks noChangeArrowheads="1"/>
          </p:cNvSpPr>
          <p:nvPr/>
        </p:nvSpPr>
        <p:spPr bwMode="auto">
          <a:xfrm>
            <a:off x="1771650" y="1481138"/>
            <a:ext cx="5926138" cy="774700"/>
          </a:xfrm>
          <a:prstGeom prst="rect">
            <a:avLst/>
          </a:prstGeom>
          <a:noFill/>
          <a:ln w="9525">
            <a:solidFill>
              <a:srgbClr val="74AEC9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>
              <a:solidFill>
                <a:srgbClr val="93C4C8"/>
              </a:solidFill>
            </a:endParaRPr>
          </a:p>
        </p:txBody>
      </p:sp>
      <p:sp>
        <p:nvSpPr>
          <p:cNvPr id="54274" name="Title 1"/>
          <p:cNvSpPr>
            <a:spLocks noGrp="1"/>
          </p:cNvSpPr>
          <p:nvPr>
            <p:ph type="title" idx="4294967295"/>
          </p:nvPr>
        </p:nvSpPr>
        <p:spPr/>
        <p:txBody>
          <a:bodyPr>
            <a:normAutofit fontScale="90000"/>
          </a:bodyPr>
          <a:lstStyle/>
          <a:p>
            <a:r>
              <a:rPr lang="en-US" sz="3200" dirty="0" err="1" smtClean="0">
                <a:solidFill>
                  <a:srgbClr val="2D5F75"/>
                </a:solidFill>
              </a:rPr>
              <a:t>IaaS</a:t>
            </a:r>
            <a:r>
              <a:rPr lang="en-US" sz="3200" dirty="0" smtClean="0">
                <a:solidFill>
                  <a:srgbClr val="2D5F75"/>
                </a:solidFill>
              </a:rPr>
              <a:t> – Network (Virtual Ethernets)</a:t>
            </a:r>
            <a:endParaRPr lang="el-GR" sz="3200" dirty="0" smtClean="0">
              <a:solidFill>
                <a:srgbClr val="2D5F75"/>
              </a:solidFill>
            </a:endParaRPr>
          </a:p>
        </p:txBody>
      </p:sp>
      <p:pic>
        <p:nvPicPr>
          <p:cNvPr id="54275" name="Picture 4" descr="net_interne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1688" y="1476375"/>
            <a:ext cx="741362" cy="79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276" name="Picture 5" descr="net_privat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77888" y="2954338"/>
            <a:ext cx="749300" cy="75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4277" name="Rectangle 6"/>
          <p:cNvSpPr>
            <a:spLocks noChangeArrowheads="1"/>
          </p:cNvSpPr>
          <p:nvPr/>
        </p:nvSpPr>
        <p:spPr bwMode="auto">
          <a:xfrm>
            <a:off x="895350" y="2590800"/>
            <a:ext cx="7396163" cy="42863"/>
          </a:xfrm>
          <a:prstGeom prst="rect">
            <a:avLst/>
          </a:prstGeom>
          <a:solidFill>
            <a:srgbClr val="74AEC9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l-GR"/>
          </a:p>
        </p:txBody>
      </p:sp>
      <p:sp>
        <p:nvSpPr>
          <p:cNvPr id="54278" name="Title 1"/>
          <p:cNvSpPr>
            <a:spLocks/>
          </p:cNvSpPr>
          <p:nvPr/>
        </p:nvSpPr>
        <p:spPr bwMode="auto">
          <a:xfrm>
            <a:off x="303213" y="1543050"/>
            <a:ext cx="4538662" cy="55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en-US" sz="3200">
                <a:solidFill>
                  <a:srgbClr val="2D5F75"/>
                </a:solidFill>
                <a:latin typeface="Calibri" pitchFamily="34" charset="0"/>
              </a:rPr>
              <a:t>Internet</a:t>
            </a:r>
            <a:endParaRPr lang="el-GR" sz="3200">
              <a:solidFill>
                <a:srgbClr val="2D5F75"/>
              </a:solidFill>
              <a:latin typeface="Calibri" pitchFamily="34" charset="0"/>
            </a:endParaRPr>
          </a:p>
        </p:txBody>
      </p:sp>
      <p:sp>
        <p:nvSpPr>
          <p:cNvPr id="54279" name="Title 1"/>
          <p:cNvSpPr>
            <a:spLocks/>
          </p:cNvSpPr>
          <p:nvPr/>
        </p:nvSpPr>
        <p:spPr bwMode="auto">
          <a:xfrm>
            <a:off x="1144588" y="3000375"/>
            <a:ext cx="4538662" cy="55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en-US" sz="3200">
                <a:solidFill>
                  <a:srgbClr val="2D5F75"/>
                </a:solidFill>
                <a:latin typeface="Calibri" pitchFamily="34" charset="0"/>
              </a:rPr>
              <a:t>Private Network 1</a:t>
            </a:r>
            <a:endParaRPr lang="el-GR" sz="3200">
              <a:solidFill>
                <a:srgbClr val="2D5F75"/>
              </a:solidFill>
              <a:latin typeface="Calibri" pitchFamily="34" charset="0"/>
            </a:endParaRPr>
          </a:p>
        </p:txBody>
      </p:sp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882650" y="3925888"/>
            <a:ext cx="4805363" cy="758825"/>
            <a:chOff x="962" y="2473"/>
            <a:chExt cx="3027" cy="478"/>
          </a:xfrm>
        </p:grpSpPr>
        <p:pic>
          <p:nvPicPr>
            <p:cNvPr id="54301" name="Picture 10" descr="net_private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962" y="2473"/>
              <a:ext cx="472" cy="4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4302" name="Title 1"/>
            <p:cNvSpPr>
              <a:spLocks/>
            </p:cNvSpPr>
            <p:nvPr/>
          </p:nvSpPr>
          <p:spPr bwMode="auto">
            <a:xfrm>
              <a:off x="1130" y="2502"/>
              <a:ext cx="2859" cy="3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eaLnBrk="0" hangingPunct="0"/>
              <a:r>
                <a:rPr lang="en-US" sz="3200">
                  <a:solidFill>
                    <a:srgbClr val="2D5F75"/>
                  </a:solidFill>
                  <a:latin typeface="Calibri" pitchFamily="34" charset="0"/>
                </a:rPr>
                <a:t>Private Network 2</a:t>
              </a:r>
              <a:endParaRPr lang="el-GR" sz="3200">
                <a:solidFill>
                  <a:srgbClr val="2D5F75"/>
                </a:solidFill>
                <a:latin typeface="Calibri" pitchFamily="34" charset="0"/>
              </a:endParaRPr>
            </a:p>
          </p:txBody>
        </p:sp>
      </p:grpSp>
      <p:grpSp>
        <p:nvGrpSpPr>
          <p:cNvPr id="3" name="Group 12"/>
          <p:cNvGrpSpPr>
            <a:grpSpLocks/>
          </p:cNvGrpSpPr>
          <p:nvPr/>
        </p:nvGrpSpPr>
        <p:grpSpPr bwMode="auto">
          <a:xfrm>
            <a:off x="882650" y="4926013"/>
            <a:ext cx="4805363" cy="758825"/>
            <a:chOff x="962" y="3103"/>
            <a:chExt cx="3027" cy="478"/>
          </a:xfrm>
        </p:grpSpPr>
        <p:pic>
          <p:nvPicPr>
            <p:cNvPr id="54299" name="Picture 13" descr="net_private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962" y="3103"/>
              <a:ext cx="472" cy="4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4300" name="Title 1"/>
            <p:cNvSpPr>
              <a:spLocks/>
            </p:cNvSpPr>
            <p:nvPr/>
          </p:nvSpPr>
          <p:spPr bwMode="auto">
            <a:xfrm>
              <a:off x="1130" y="3132"/>
              <a:ext cx="2859" cy="3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eaLnBrk="0" hangingPunct="0"/>
              <a:r>
                <a:rPr lang="en-US" sz="3200">
                  <a:solidFill>
                    <a:srgbClr val="2D5F75"/>
                  </a:solidFill>
                  <a:latin typeface="Calibri" pitchFamily="34" charset="0"/>
                </a:rPr>
                <a:t>Private Network 3</a:t>
              </a:r>
              <a:endParaRPr lang="el-GR" sz="3200">
                <a:solidFill>
                  <a:srgbClr val="2D5F75"/>
                </a:solidFill>
                <a:latin typeface="Calibri" pitchFamily="34" charset="0"/>
              </a:endParaRPr>
            </a:p>
          </p:txBody>
        </p:sp>
      </p:grpSp>
      <p:pic>
        <p:nvPicPr>
          <p:cNvPr id="110607" name="Picture 15" descr="fedora_machin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84588" y="1574800"/>
            <a:ext cx="558800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0608" name="Picture 16" descr="ubuntu_machin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08650" y="1577975"/>
            <a:ext cx="558800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0609" name="Picture 17" descr="windows_machin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37138" y="1571625"/>
            <a:ext cx="558800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0610" name="Picture 18" descr="debian_machin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359275" y="1576388"/>
            <a:ext cx="558800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0611" name="Picture 19" descr="windows_machin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75400" y="1576388"/>
            <a:ext cx="558800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0612" name="Picture 20" descr="windows_machin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35800" y="1570038"/>
            <a:ext cx="558800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0613" name="Rectangle 21"/>
          <p:cNvSpPr>
            <a:spLocks noChangeArrowheads="1"/>
          </p:cNvSpPr>
          <p:nvPr/>
        </p:nvSpPr>
        <p:spPr bwMode="auto">
          <a:xfrm>
            <a:off x="1776413" y="2919413"/>
            <a:ext cx="5926137" cy="774700"/>
          </a:xfrm>
          <a:prstGeom prst="rect">
            <a:avLst/>
          </a:prstGeom>
          <a:noFill/>
          <a:ln w="9525">
            <a:solidFill>
              <a:srgbClr val="74AEC9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>
              <a:solidFill>
                <a:srgbClr val="93C4C8"/>
              </a:solidFill>
            </a:endParaRPr>
          </a:p>
        </p:txBody>
      </p:sp>
      <p:sp>
        <p:nvSpPr>
          <p:cNvPr id="110614" name="Rectangle 22"/>
          <p:cNvSpPr>
            <a:spLocks noChangeArrowheads="1"/>
          </p:cNvSpPr>
          <p:nvPr/>
        </p:nvSpPr>
        <p:spPr bwMode="auto">
          <a:xfrm>
            <a:off x="1781175" y="3902075"/>
            <a:ext cx="5926138" cy="774700"/>
          </a:xfrm>
          <a:prstGeom prst="rect">
            <a:avLst/>
          </a:prstGeom>
          <a:noFill/>
          <a:ln w="9525">
            <a:solidFill>
              <a:srgbClr val="74AEC9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>
              <a:solidFill>
                <a:srgbClr val="93C4C8"/>
              </a:solidFill>
            </a:endParaRPr>
          </a:p>
        </p:txBody>
      </p:sp>
      <p:sp>
        <p:nvSpPr>
          <p:cNvPr id="110615" name="Rectangle 23"/>
          <p:cNvSpPr>
            <a:spLocks noChangeArrowheads="1"/>
          </p:cNvSpPr>
          <p:nvPr/>
        </p:nvSpPr>
        <p:spPr bwMode="auto">
          <a:xfrm>
            <a:off x="1774825" y="4895850"/>
            <a:ext cx="5926138" cy="774700"/>
          </a:xfrm>
          <a:prstGeom prst="rect">
            <a:avLst/>
          </a:prstGeom>
          <a:noFill/>
          <a:ln w="9525">
            <a:solidFill>
              <a:srgbClr val="74AEC9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>
              <a:solidFill>
                <a:srgbClr val="93C4C8"/>
              </a:solidFill>
            </a:endParaRPr>
          </a:p>
        </p:txBody>
      </p:sp>
      <p:pic>
        <p:nvPicPr>
          <p:cNvPr id="110616" name="Picture 24" descr="ubuntu_machin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46913" y="3016250"/>
            <a:ext cx="558800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0617" name="Picture 25" descr="windows_machin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75400" y="3009900"/>
            <a:ext cx="558800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0618" name="Picture 26" descr="debian_machin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697538" y="3014663"/>
            <a:ext cx="558800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0619" name="Picture 27" descr="fedora_machin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76988" y="3990975"/>
            <a:ext cx="558800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0620" name="Picture 28" descr="debian_machin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051675" y="3992563"/>
            <a:ext cx="558800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0621" name="Picture 29" descr="ubuntu_machin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38813" y="4989513"/>
            <a:ext cx="558800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0622" name="Picture 30" descr="windows_machin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05563" y="4987925"/>
            <a:ext cx="558800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0623" name="Picture 31" descr="windows_machin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65963" y="4981575"/>
            <a:ext cx="558800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05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05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06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06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06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06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06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06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06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06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06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06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06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06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06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06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06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06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106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106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106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106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106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106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106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106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106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106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106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106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106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106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106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106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594" grpId="0" animBg="1"/>
      <p:bldP spid="110613" grpId="0" animBg="1"/>
      <p:bldP spid="110614" grpId="0" animBg="1"/>
      <p:bldP spid="11061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IaaS</a:t>
            </a:r>
            <a:r>
              <a:rPr lang="en-US" dirty="0" smtClean="0"/>
              <a:t> – Network - Functionality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Dual IPv4/IPv6 connectivity for each VM</a:t>
            </a:r>
          </a:p>
          <a:p>
            <a:r>
              <a:rPr lang="en-US" dirty="0" smtClean="0"/>
              <a:t>Easy, platform-provided firewalling</a:t>
            </a:r>
          </a:p>
          <a:p>
            <a:pPr lvl="1"/>
            <a:r>
              <a:rPr lang="en-US" dirty="0" smtClean="0"/>
              <a:t>Array of pre-configured firewall profiles</a:t>
            </a:r>
          </a:p>
          <a:p>
            <a:pPr lvl="1"/>
            <a:r>
              <a:rPr lang="en-US" dirty="0" smtClean="0"/>
              <a:t>Or roll-your-own firewall inside VM</a:t>
            </a:r>
          </a:p>
          <a:p>
            <a:r>
              <a:rPr lang="en-US" dirty="0" smtClean="0"/>
              <a:t>Multiple private, virtual L2 networks</a:t>
            </a:r>
          </a:p>
          <a:p>
            <a:r>
              <a:rPr lang="en-US" dirty="0" smtClean="0"/>
              <a:t>Construct arbitrary network topologies</a:t>
            </a:r>
          </a:p>
          <a:p>
            <a:pPr lvl="1"/>
            <a:r>
              <a:rPr lang="en-US" dirty="0" smtClean="0"/>
              <a:t>e.g., deploy VMs in multi-tier configurations</a:t>
            </a:r>
          </a:p>
          <a:p>
            <a:r>
              <a:rPr lang="en-US" dirty="0" smtClean="0"/>
              <a:t>Exported all the way to the API and the UI</a:t>
            </a:r>
          </a:p>
          <a:p>
            <a:pPr lvl="1"/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Unity</a:t>
            </a:r>
            <a:endParaRPr lang="el-GR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2733675" y="1944795"/>
            <a:ext cx="3562350" cy="798405"/>
            <a:chOff x="2733675" y="1944795"/>
            <a:chExt cx="3562350" cy="798405"/>
          </a:xfrm>
        </p:grpSpPr>
        <p:sp>
          <p:nvSpPr>
            <p:cNvPr id="9" name="Curved Down Arrow 8"/>
            <p:cNvSpPr/>
            <p:nvPr/>
          </p:nvSpPr>
          <p:spPr>
            <a:xfrm>
              <a:off x="2733675" y="2019300"/>
              <a:ext cx="3562350" cy="723900"/>
            </a:xfrm>
            <a:prstGeom prst="curvedDownArrow">
              <a:avLst>
                <a:gd name="adj1" fmla="val 19799"/>
                <a:gd name="adj2" fmla="val 41998"/>
                <a:gd name="adj3" fmla="val 26299"/>
              </a:avLst>
            </a:prstGeom>
            <a:solidFill>
              <a:srgbClr val="74AEC9"/>
            </a:solidFill>
            <a:ln w="25400">
              <a:solidFill>
                <a:srgbClr val="4085A5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l-GR" sz="2000" b="1" dirty="0" smtClean="0">
                <a:solidFill>
                  <a:schemeClr val="tx1"/>
                </a:solidFill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3902456" y="1944795"/>
              <a:ext cx="144474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dirty="0" smtClean="0">
                  <a:latin typeface="+mj-lt"/>
                  <a:ea typeface="+mj-ea"/>
                  <a:cs typeface="+mj-cs"/>
                </a:rPr>
                <a:t>Spawn</a:t>
              </a:r>
              <a:endParaRPr lang="el-GR" sz="3600" dirty="0" smtClean="0">
                <a:latin typeface="+mj-lt"/>
                <a:ea typeface="+mj-ea"/>
                <a:cs typeface="+mj-cs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2990850" y="5095875"/>
            <a:ext cx="3562350" cy="762326"/>
            <a:chOff x="2943225" y="5010150"/>
            <a:chExt cx="3562350" cy="762326"/>
          </a:xfrm>
        </p:grpSpPr>
        <p:sp>
          <p:nvSpPr>
            <p:cNvPr id="10" name="Curved Down Arrow 9"/>
            <p:cNvSpPr/>
            <p:nvPr/>
          </p:nvSpPr>
          <p:spPr>
            <a:xfrm rot="21266071" flipH="1" flipV="1">
              <a:off x="2943225" y="5010150"/>
              <a:ext cx="3562350" cy="723900"/>
            </a:xfrm>
            <a:prstGeom prst="curvedDownArrow">
              <a:avLst>
                <a:gd name="adj1" fmla="val 19799"/>
                <a:gd name="adj2" fmla="val 41998"/>
                <a:gd name="adj3" fmla="val 26299"/>
              </a:avLst>
            </a:prstGeom>
            <a:solidFill>
              <a:srgbClr val="74AEC9"/>
            </a:solidFill>
            <a:ln w="25400">
              <a:solidFill>
                <a:srgbClr val="4085A5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l-GR" sz="2000" b="1" dirty="0" smtClean="0">
                <a:solidFill>
                  <a:schemeClr val="tx1"/>
                </a:solidFill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540506" y="5126145"/>
              <a:ext cx="204114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dirty="0" smtClean="0">
                  <a:latin typeface="+mj-lt"/>
                  <a:ea typeface="+mj-ea"/>
                  <a:cs typeface="+mj-cs"/>
                </a:rPr>
                <a:t>Snapshot</a:t>
              </a:r>
              <a:endParaRPr lang="el-GR" sz="3600" dirty="0" smtClean="0">
                <a:latin typeface="+mj-lt"/>
                <a:ea typeface="+mj-ea"/>
                <a:cs typeface="+mj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Images</a:t>
            </a:r>
            <a:endParaRPr lang="el-GR" dirty="0"/>
          </a:p>
        </p:txBody>
      </p:sp>
      <p:pic>
        <p:nvPicPr>
          <p:cNvPr id="4" name="Picture 28" descr="okeanos_machine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6067550" y="2754145"/>
            <a:ext cx="2077817" cy="22464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polaroid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01997" y="2444678"/>
            <a:ext cx="2888518" cy="3089347"/>
          </a:xfrm>
          <a:prstGeom prst="rect">
            <a:avLst/>
          </a:prstGeom>
        </p:spPr>
      </p:pic>
      <p:pic>
        <p:nvPicPr>
          <p:cNvPr id="7" name="Picture 28" descr="okeanos_machine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 rot="21000000">
            <a:off x="1562659" y="3018203"/>
            <a:ext cx="1536399" cy="1661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 rot="21000000">
            <a:off x="2064131" y="4792769"/>
            <a:ext cx="14447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err="1" smtClean="0"/>
              <a:t>Ubuntu</a:t>
            </a:r>
            <a:endParaRPr lang="el-GR" sz="2000" b="1" dirty="0" smtClean="0"/>
          </a:p>
        </p:txBody>
      </p:sp>
      <p:grpSp>
        <p:nvGrpSpPr>
          <p:cNvPr id="19" name="Group 18"/>
          <p:cNvGrpSpPr/>
          <p:nvPr/>
        </p:nvGrpSpPr>
        <p:grpSpPr>
          <a:xfrm rot="600000">
            <a:off x="1006772" y="2425628"/>
            <a:ext cx="2888518" cy="3089347"/>
            <a:chOff x="1063922" y="2597078"/>
            <a:chExt cx="2888518" cy="3089347"/>
          </a:xfrm>
        </p:grpSpPr>
        <p:pic>
          <p:nvPicPr>
            <p:cNvPr id="16" name="Picture 15" descr="polaroid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63922" y="2597078"/>
              <a:ext cx="2888518" cy="3089347"/>
            </a:xfrm>
            <a:prstGeom prst="rect">
              <a:avLst/>
            </a:prstGeom>
          </p:spPr>
        </p:pic>
        <p:pic>
          <p:nvPicPr>
            <p:cNvPr id="17" name="Picture 28" descr="okeanos_machine"/>
            <p:cNvPicPr>
              <a:picLocks noChangeAspect="1" noChangeArrowheads="1"/>
            </p:cNvPicPr>
            <p:nvPr/>
          </p:nvPicPr>
          <p:blipFill>
            <a:blip r:embed="rId5" cstate="print"/>
            <a:stretch>
              <a:fillRect/>
            </a:stretch>
          </p:blipFill>
          <p:spPr bwMode="auto">
            <a:xfrm rot="21000000">
              <a:off x="1715059" y="3170603"/>
              <a:ext cx="1536399" cy="16611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8" name="TextBox 17"/>
            <p:cNvSpPr txBox="1"/>
            <p:nvPr/>
          </p:nvSpPr>
          <p:spPr>
            <a:xfrm rot="21000000">
              <a:off x="1508614" y="4989108"/>
              <a:ext cx="23622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 smtClean="0"/>
                <a:t>my own </a:t>
              </a:r>
              <a:r>
                <a:rPr lang="en-US" sz="2000" b="1" dirty="0" err="1" smtClean="0"/>
                <a:t>Ubuntu</a:t>
              </a:r>
              <a:endParaRPr lang="el-GR" sz="2000" b="1" dirty="0" smtClean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8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2"/>
          <p:cNvGrpSpPr/>
          <p:nvPr/>
        </p:nvGrpSpPr>
        <p:grpSpPr>
          <a:xfrm>
            <a:off x="2733675" y="1944795"/>
            <a:ext cx="3562350" cy="798405"/>
            <a:chOff x="2733675" y="1944795"/>
            <a:chExt cx="3562350" cy="798405"/>
          </a:xfrm>
        </p:grpSpPr>
        <p:sp>
          <p:nvSpPr>
            <p:cNvPr id="9" name="Curved Down Arrow 8"/>
            <p:cNvSpPr/>
            <p:nvPr/>
          </p:nvSpPr>
          <p:spPr>
            <a:xfrm>
              <a:off x="2733675" y="2019300"/>
              <a:ext cx="3562350" cy="723900"/>
            </a:xfrm>
            <a:prstGeom prst="curvedDownArrow">
              <a:avLst>
                <a:gd name="adj1" fmla="val 19799"/>
                <a:gd name="adj2" fmla="val 41998"/>
                <a:gd name="adj3" fmla="val 26299"/>
              </a:avLst>
            </a:prstGeom>
            <a:solidFill>
              <a:srgbClr val="74AEC9"/>
            </a:solidFill>
            <a:ln w="25400">
              <a:solidFill>
                <a:srgbClr val="4085A5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l-GR" sz="2000" b="1" dirty="0" smtClean="0">
                <a:solidFill>
                  <a:schemeClr val="tx1"/>
                </a:solidFill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3902456" y="1944795"/>
              <a:ext cx="144474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dirty="0" smtClean="0">
                  <a:latin typeface="+mj-lt"/>
                  <a:ea typeface="+mj-ea"/>
                  <a:cs typeface="+mj-cs"/>
                </a:rPr>
                <a:t>Clone</a:t>
              </a:r>
              <a:endParaRPr lang="el-GR" sz="3600" dirty="0" smtClean="0">
                <a:latin typeface="+mj-lt"/>
                <a:ea typeface="+mj-ea"/>
                <a:cs typeface="+mj-cs"/>
              </a:endParaRPr>
            </a:p>
          </p:txBody>
        </p:sp>
      </p:grpSp>
      <p:grpSp>
        <p:nvGrpSpPr>
          <p:cNvPr id="5" name="Group 13"/>
          <p:cNvGrpSpPr/>
          <p:nvPr/>
        </p:nvGrpSpPr>
        <p:grpSpPr>
          <a:xfrm>
            <a:off x="3028950" y="5114925"/>
            <a:ext cx="3562350" cy="762326"/>
            <a:chOff x="2943225" y="5010150"/>
            <a:chExt cx="3562350" cy="762326"/>
          </a:xfrm>
        </p:grpSpPr>
        <p:sp>
          <p:nvSpPr>
            <p:cNvPr id="10" name="Curved Down Arrow 9"/>
            <p:cNvSpPr/>
            <p:nvPr/>
          </p:nvSpPr>
          <p:spPr>
            <a:xfrm rot="21266071" flipH="1" flipV="1">
              <a:off x="2943225" y="5010150"/>
              <a:ext cx="3562350" cy="723900"/>
            </a:xfrm>
            <a:prstGeom prst="curvedDownArrow">
              <a:avLst>
                <a:gd name="adj1" fmla="val 19799"/>
                <a:gd name="adj2" fmla="val 41998"/>
                <a:gd name="adj3" fmla="val 26299"/>
              </a:avLst>
            </a:prstGeom>
            <a:solidFill>
              <a:srgbClr val="74AEC9"/>
            </a:solidFill>
            <a:ln w="25400">
              <a:solidFill>
                <a:srgbClr val="4085A5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l-GR" sz="2000" b="1" dirty="0" smtClean="0">
                <a:solidFill>
                  <a:schemeClr val="tx1"/>
                </a:solidFill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540506" y="5126145"/>
              <a:ext cx="204114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dirty="0" smtClean="0">
                  <a:latin typeface="+mj-lt"/>
                  <a:ea typeface="+mj-ea"/>
                  <a:cs typeface="+mj-cs"/>
                </a:rPr>
                <a:t>Snapshot</a:t>
              </a:r>
              <a:endParaRPr lang="el-GR" sz="3600" dirty="0" smtClean="0">
                <a:latin typeface="+mj-lt"/>
                <a:ea typeface="+mj-ea"/>
                <a:cs typeface="+mj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Images  </a:t>
            </a:r>
            <a:r>
              <a:rPr lang="en-US" b="1" dirty="0" smtClean="0">
                <a:sym typeface="Symbol"/>
              </a:rPr>
              <a:t></a:t>
            </a:r>
            <a:r>
              <a:rPr lang="en-US" dirty="0" smtClean="0">
                <a:sym typeface="Symbol"/>
              </a:rPr>
              <a:t> </a:t>
            </a:r>
            <a:r>
              <a:rPr lang="en-US" dirty="0" smtClean="0"/>
              <a:t> Storage</a:t>
            </a:r>
            <a:endParaRPr lang="el-GR" dirty="0"/>
          </a:p>
        </p:txBody>
      </p:sp>
      <p:pic>
        <p:nvPicPr>
          <p:cNvPr id="6" name="Picture 5" descr="polaroi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01997" y="2444678"/>
            <a:ext cx="2888518" cy="3089347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 rot="21000000">
            <a:off x="1349214" y="4840602"/>
            <a:ext cx="23510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err="1" smtClean="0"/>
              <a:t>Ubuntu</a:t>
            </a:r>
            <a:r>
              <a:rPr lang="en-US" sz="2000" b="1" dirty="0" smtClean="0"/>
              <a:t> root</a:t>
            </a:r>
            <a:endParaRPr lang="el-GR" sz="2000" b="1" dirty="0" smtClean="0"/>
          </a:p>
        </p:txBody>
      </p:sp>
      <p:pic>
        <p:nvPicPr>
          <p:cNvPr id="13" name="Picture 29" descr="Database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1000000">
            <a:off x="1456000" y="2982419"/>
            <a:ext cx="1695914" cy="16959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9" descr="Database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96470" y="2623974"/>
            <a:ext cx="2442630" cy="24426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8" name="Group 17"/>
          <p:cNvGrpSpPr/>
          <p:nvPr/>
        </p:nvGrpSpPr>
        <p:grpSpPr>
          <a:xfrm rot="600000">
            <a:off x="978197" y="2435153"/>
            <a:ext cx="2888518" cy="3089347"/>
            <a:chOff x="1054397" y="2597078"/>
            <a:chExt cx="2888518" cy="3089347"/>
          </a:xfrm>
        </p:grpSpPr>
        <p:pic>
          <p:nvPicPr>
            <p:cNvPr id="15" name="Picture 14" descr="polaroid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54397" y="2597078"/>
              <a:ext cx="2888518" cy="3089347"/>
            </a:xfrm>
            <a:prstGeom prst="rect">
              <a:avLst/>
            </a:prstGeom>
          </p:spPr>
        </p:pic>
        <p:sp>
          <p:nvSpPr>
            <p:cNvPr id="16" name="TextBox 15"/>
            <p:cNvSpPr txBox="1"/>
            <p:nvPr/>
          </p:nvSpPr>
          <p:spPr>
            <a:xfrm rot="21000000">
              <a:off x="1501614" y="4993002"/>
              <a:ext cx="235107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 err="1" smtClean="0"/>
                <a:t>Ubuntu</a:t>
              </a:r>
              <a:r>
                <a:rPr lang="en-US" sz="2000" b="1" dirty="0" smtClean="0"/>
                <a:t> + packages</a:t>
              </a:r>
              <a:endParaRPr lang="el-GR" sz="2000" b="1" dirty="0" smtClean="0"/>
            </a:p>
          </p:txBody>
        </p:sp>
        <p:pic>
          <p:nvPicPr>
            <p:cNvPr id="17" name="Picture 29" descr="Database2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 rot="21000000">
              <a:off x="1608400" y="3134819"/>
              <a:ext cx="1695914" cy="16959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8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8" name="Straight Arrow Connector 17"/>
          <p:cNvCxnSpPr>
            <a:stCxn id="6" idx="3"/>
            <a:endCxn id="14" idx="1"/>
          </p:cNvCxnSpPr>
          <p:nvPr/>
        </p:nvCxnSpPr>
        <p:spPr>
          <a:xfrm>
            <a:off x="3517661" y="4140981"/>
            <a:ext cx="1183989" cy="630878"/>
          </a:xfrm>
          <a:prstGeom prst="straightConnector1">
            <a:avLst/>
          </a:prstGeom>
          <a:ln w="38100"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>
            <a:stCxn id="6" idx="3"/>
            <a:endCxn id="15" idx="1"/>
          </p:cNvCxnSpPr>
          <p:nvPr/>
        </p:nvCxnSpPr>
        <p:spPr>
          <a:xfrm>
            <a:off x="3517661" y="4140981"/>
            <a:ext cx="2474627" cy="630878"/>
          </a:xfrm>
          <a:prstGeom prst="straightConnector1">
            <a:avLst/>
          </a:prstGeom>
          <a:ln w="38100"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>
            <a:stCxn id="6" idx="3"/>
            <a:endCxn id="16" idx="1"/>
          </p:cNvCxnSpPr>
          <p:nvPr/>
        </p:nvCxnSpPr>
        <p:spPr>
          <a:xfrm>
            <a:off x="3517661" y="4140981"/>
            <a:ext cx="3765264" cy="630878"/>
          </a:xfrm>
          <a:prstGeom prst="straightConnector1">
            <a:avLst/>
          </a:prstGeom>
          <a:ln w="38100"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>
            <a:stCxn id="6" idx="3"/>
            <a:endCxn id="19" idx="1"/>
          </p:cNvCxnSpPr>
          <p:nvPr/>
        </p:nvCxnSpPr>
        <p:spPr>
          <a:xfrm flipV="1">
            <a:off x="3517661" y="3543134"/>
            <a:ext cx="1183989" cy="597847"/>
          </a:xfrm>
          <a:prstGeom prst="straightConnector1">
            <a:avLst/>
          </a:prstGeom>
          <a:ln w="38100"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>
            <a:stCxn id="6" idx="3"/>
            <a:endCxn id="20" idx="1"/>
          </p:cNvCxnSpPr>
          <p:nvPr/>
        </p:nvCxnSpPr>
        <p:spPr>
          <a:xfrm flipV="1">
            <a:off x="3517661" y="3543134"/>
            <a:ext cx="2474627" cy="597847"/>
          </a:xfrm>
          <a:prstGeom prst="straightConnector1">
            <a:avLst/>
          </a:prstGeom>
          <a:ln w="38100"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>
            <a:stCxn id="6" idx="3"/>
            <a:endCxn id="21" idx="1"/>
          </p:cNvCxnSpPr>
          <p:nvPr/>
        </p:nvCxnSpPr>
        <p:spPr>
          <a:xfrm flipV="1">
            <a:off x="3517661" y="3543134"/>
            <a:ext cx="3765264" cy="597847"/>
          </a:xfrm>
          <a:prstGeom prst="straightConnector1">
            <a:avLst/>
          </a:prstGeom>
          <a:ln w="38100"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>
            <a:stCxn id="6" idx="3"/>
            <a:endCxn id="24" idx="1"/>
          </p:cNvCxnSpPr>
          <p:nvPr/>
        </p:nvCxnSpPr>
        <p:spPr>
          <a:xfrm flipV="1">
            <a:off x="3517661" y="2314409"/>
            <a:ext cx="1183989" cy="1826572"/>
          </a:xfrm>
          <a:prstGeom prst="straightConnector1">
            <a:avLst/>
          </a:prstGeom>
          <a:ln w="38100"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>
            <a:stCxn id="6" idx="3"/>
            <a:endCxn id="26" idx="1"/>
          </p:cNvCxnSpPr>
          <p:nvPr/>
        </p:nvCxnSpPr>
        <p:spPr>
          <a:xfrm flipV="1">
            <a:off x="3517661" y="2314409"/>
            <a:ext cx="3765264" cy="1826572"/>
          </a:xfrm>
          <a:prstGeom prst="straightConnector1">
            <a:avLst/>
          </a:prstGeom>
          <a:ln w="38100"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>
            <a:endCxn id="25" idx="1"/>
          </p:cNvCxnSpPr>
          <p:nvPr/>
        </p:nvCxnSpPr>
        <p:spPr>
          <a:xfrm flipV="1">
            <a:off x="3486150" y="2314409"/>
            <a:ext cx="2506138" cy="1828967"/>
          </a:xfrm>
          <a:prstGeom prst="straightConnector1">
            <a:avLst/>
          </a:prstGeom>
          <a:ln w="38100"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Images – Golden Image</a:t>
            </a:r>
            <a:endParaRPr lang="el-GR" dirty="0"/>
          </a:p>
        </p:txBody>
      </p:sp>
      <p:pic>
        <p:nvPicPr>
          <p:cNvPr id="4" name="Picture 3" descr="polaroid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51629" y="2124075"/>
            <a:ext cx="2440192" cy="2609850"/>
          </a:xfrm>
          <a:prstGeom prst="rect">
            <a:avLst/>
          </a:prstGeom>
        </p:spPr>
      </p:pic>
      <p:pic>
        <p:nvPicPr>
          <p:cNvPr id="5" name="Picture 28" descr="okeanos_machine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 rot="21000000">
            <a:off x="1680585" y="2557960"/>
            <a:ext cx="1297935" cy="14032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 rot="21000000">
            <a:off x="1531058" y="4114731"/>
            <a:ext cx="20018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/>
              <a:t>golden </a:t>
            </a:r>
            <a:r>
              <a:rPr lang="en-US" sz="2000" b="1" dirty="0" err="1" smtClean="0"/>
              <a:t>Debian</a:t>
            </a:r>
            <a:endParaRPr lang="el-GR" sz="2000" b="1" dirty="0" smtClean="0"/>
          </a:p>
        </p:txBody>
      </p:sp>
      <p:pic>
        <p:nvPicPr>
          <p:cNvPr id="14" name="Picture 28" descr="okeanos_machine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4703234" y="4306721"/>
            <a:ext cx="860431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28" descr="okeanos_machine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5993872" y="4306721"/>
            <a:ext cx="860431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28" descr="okeanos_machine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7284509" y="4306721"/>
            <a:ext cx="860431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28" descr="okeanos_machine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4703234" y="3077996"/>
            <a:ext cx="860431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28" descr="okeanos_machine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5993872" y="3077996"/>
            <a:ext cx="860431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28" descr="okeanos_machine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7284509" y="3077996"/>
            <a:ext cx="860431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28" descr="okeanos_machine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4703234" y="1849271"/>
            <a:ext cx="860431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28" descr="okeanos_machine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5993872" y="1849271"/>
            <a:ext cx="860431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28" descr="okeanos_machine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7284509" y="1849271"/>
            <a:ext cx="860431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1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"/>
                            </p:stCondLst>
                            <p:childTnLst>
                              <p:par>
                                <p:cTn id="3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IaaS</a:t>
            </a:r>
            <a:r>
              <a:rPr lang="en-US" dirty="0" smtClean="0"/>
              <a:t> – Storage</a:t>
            </a:r>
            <a:endParaRPr lang="el-GR" dirty="0"/>
          </a:p>
        </p:txBody>
      </p:sp>
      <p:cxnSp>
        <p:nvCxnSpPr>
          <p:cNvPr id="4" name="Straight Connector 3"/>
          <p:cNvCxnSpPr/>
          <p:nvPr/>
        </p:nvCxnSpPr>
        <p:spPr>
          <a:xfrm flipH="1">
            <a:off x="2495551" y="2843213"/>
            <a:ext cx="211930" cy="476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 flipV="1">
            <a:off x="3896255" y="2355158"/>
            <a:ext cx="347133" cy="22648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29" descr="Database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62670" y="2471574"/>
            <a:ext cx="750888" cy="75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8" descr="okeanos_machine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139675" y="1496846"/>
            <a:ext cx="863600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7" name="Straight Connector 16"/>
          <p:cNvCxnSpPr/>
          <p:nvPr/>
        </p:nvCxnSpPr>
        <p:spPr>
          <a:xfrm flipH="1">
            <a:off x="3236120" y="2843213"/>
            <a:ext cx="211930" cy="476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29" descr="Database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90803" y="2471574"/>
            <a:ext cx="750888" cy="75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9" descr="Database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18936" y="2471574"/>
            <a:ext cx="750888" cy="75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1" name="Straight Connector 10"/>
          <p:cNvCxnSpPr/>
          <p:nvPr/>
        </p:nvCxnSpPr>
        <p:spPr>
          <a:xfrm flipV="1">
            <a:off x="5668450" y="4388610"/>
            <a:ext cx="347133" cy="22648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28" descr="okeanos_machine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911870" y="3530298"/>
            <a:ext cx="863600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4" name="Straight Connector 13"/>
          <p:cNvCxnSpPr/>
          <p:nvPr/>
        </p:nvCxnSpPr>
        <p:spPr>
          <a:xfrm flipH="1">
            <a:off x="5008315" y="4876665"/>
            <a:ext cx="211930" cy="476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29" descr="Database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91131" y="4505026"/>
            <a:ext cx="750888" cy="75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9" descr="Database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83802" y="4505026"/>
            <a:ext cx="750888" cy="75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"/>
                            </p:stCondLst>
                            <p:childTnLst>
                              <p:par>
                                <p:cTn id="68" presetID="49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3.7037E-6 L -0.11649 -0.15695 " pathEditMode="relative" rAng="0" ptsTypes="AA">
                                      <p:cBhvr>
                                        <p:cTn id="6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8" y="-78"/>
                                    </p:animMotion>
                                  </p:childTnLst>
                                </p:cTn>
                              </p:par>
                              <p:par>
                                <p:cTn id="70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2.68332E-7 L -0.39253 0.10849 " pathEditMode="relative" rAng="0" ptsTypes="AA">
                                      <p:cBhvr>
                                        <p:cTn id="7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6" y="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AutoShape 10"/>
          <p:cNvSpPr>
            <a:spLocks noChangeArrowheads="1"/>
          </p:cNvSpPr>
          <p:nvPr/>
        </p:nvSpPr>
        <p:spPr bwMode="auto">
          <a:xfrm>
            <a:off x="6112041" y="2579571"/>
            <a:ext cx="2916455" cy="4042610"/>
          </a:xfrm>
          <a:prstGeom prst="roundRect">
            <a:avLst>
              <a:gd name="adj" fmla="val 1567"/>
            </a:avLst>
          </a:prstGeom>
          <a:solidFill>
            <a:srgbClr val="93C4C8">
              <a:alpha val="50000"/>
            </a:srgbClr>
          </a:solidFill>
          <a:ln w="25400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2000" b="1" dirty="0" smtClean="0"/>
              <a:t>RADOS</a:t>
            </a:r>
          </a:p>
        </p:txBody>
      </p:sp>
      <p:sp>
        <p:nvSpPr>
          <p:cNvPr id="52" name="AutoShape 10"/>
          <p:cNvSpPr>
            <a:spLocks noChangeArrowheads="1"/>
          </p:cNvSpPr>
          <p:nvPr/>
        </p:nvSpPr>
        <p:spPr bwMode="auto">
          <a:xfrm>
            <a:off x="6198668" y="3888607"/>
            <a:ext cx="2762451" cy="2667694"/>
          </a:xfrm>
          <a:prstGeom prst="roundRect">
            <a:avLst>
              <a:gd name="adj" fmla="val 1567"/>
            </a:avLst>
          </a:prstGeom>
          <a:solidFill>
            <a:srgbClr val="93C4C8">
              <a:alpha val="50000"/>
            </a:srgbClr>
          </a:solidFill>
          <a:ln w="25400">
            <a:noFill/>
            <a:round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algn="ctr"/>
            <a:r>
              <a:rPr lang="en-US" b="1" dirty="0" smtClean="0"/>
              <a:t>Object Storage nodes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IaaS</a:t>
            </a:r>
            <a:r>
              <a:rPr lang="en-US" dirty="0" smtClean="0"/>
              <a:t> – Storage</a:t>
            </a:r>
            <a:endParaRPr lang="el-GR" dirty="0"/>
          </a:p>
        </p:txBody>
      </p:sp>
      <p:pic>
        <p:nvPicPr>
          <p:cNvPr id="49" name="Picture 48" descr="serv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6713" y="5548967"/>
            <a:ext cx="445451" cy="683394"/>
          </a:xfrm>
          <a:prstGeom prst="rect">
            <a:avLst/>
          </a:prstGeom>
        </p:spPr>
      </p:pic>
      <p:pic>
        <p:nvPicPr>
          <p:cNvPr id="50" name="Picture 49" descr="serv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292885" y="5548967"/>
            <a:ext cx="445451" cy="683394"/>
          </a:xfrm>
          <a:prstGeom prst="rect">
            <a:avLst/>
          </a:prstGeom>
        </p:spPr>
      </p:pic>
      <p:pic>
        <p:nvPicPr>
          <p:cNvPr id="51" name="Picture 50" descr="serv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80541" y="5548967"/>
            <a:ext cx="445451" cy="683394"/>
          </a:xfrm>
          <a:prstGeom prst="rect">
            <a:avLst/>
          </a:prstGeom>
        </p:spPr>
      </p:pic>
      <p:pic>
        <p:nvPicPr>
          <p:cNvPr id="59" name="Picture 58" descr="serv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468196" y="5548967"/>
            <a:ext cx="445451" cy="683394"/>
          </a:xfrm>
          <a:prstGeom prst="rect">
            <a:avLst/>
          </a:prstGeom>
        </p:spPr>
      </p:pic>
      <p:pic>
        <p:nvPicPr>
          <p:cNvPr id="60" name="Picture 59" descr="serv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924369" y="5548967"/>
            <a:ext cx="445451" cy="683394"/>
          </a:xfrm>
          <a:prstGeom prst="rect">
            <a:avLst/>
          </a:prstGeom>
        </p:spPr>
      </p:pic>
      <p:pic>
        <p:nvPicPr>
          <p:cNvPr id="61" name="Picture 60" descr="serv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6713" y="4788571"/>
            <a:ext cx="445451" cy="683394"/>
          </a:xfrm>
          <a:prstGeom prst="rect">
            <a:avLst/>
          </a:prstGeom>
        </p:spPr>
      </p:pic>
      <p:pic>
        <p:nvPicPr>
          <p:cNvPr id="62" name="Picture 61" descr="serv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292885" y="4788571"/>
            <a:ext cx="445451" cy="683394"/>
          </a:xfrm>
          <a:prstGeom prst="rect">
            <a:avLst/>
          </a:prstGeom>
        </p:spPr>
      </p:pic>
      <p:pic>
        <p:nvPicPr>
          <p:cNvPr id="63" name="Picture 62" descr="serv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80541" y="4788571"/>
            <a:ext cx="445451" cy="683394"/>
          </a:xfrm>
          <a:prstGeom prst="rect">
            <a:avLst/>
          </a:prstGeom>
        </p:spPr>
      </p:pic>
      <p:pic>
        <p:nvPicPr>
          <p:cNvPr id="64" name="Picture 63" descr="serv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468196" y="4788571"/>
            <a:ext cx="445451" cy="683394"/>
          </a:xfrm>
          <a:prstGeom prst="rect">
            <a:avLst/>
          </a:prstGeom>
        </p:spPr>
      </p:pic>
      <p:pic>
        <p:nvPicPr>
          <p:cNvPr id="65" name="Picture 64" descr="serv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924369" y="4788571"/>
            <a:ext cx="445451" cy="683394"/>
          </a:xfrm>
          <a:prstGeom prst="rect">
            <a:avLst/>
          </a:prstGeom>
        </p:spPr>
      </p:pic>
      <p:pic>
        <p:nvPicPr>
          <p:cNvPr id="66" name="Picture 65" descr="serv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6713" y="4028175"/>
            <a:ext cx="445451" cy="683394"/>
          </a:xfrm>
          <a:prstGeom prst="rect">
            <a:avLst/>
          </a:prstGeom>
        </p:spPr>
      </p:pic>
      <p:pic>
        <p:nvPicPr>
          <p:cNvPr id="67" name="Picture 66" descr="serv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292885" y="4028175"/>
            <a:ext cx="445451" cy="683394"/>
          </a:xfrm>
          <a:prstGeom prst="rect">
            <a:avLst/>
          </a:prstGeom>
        </p:spPr>
      </p:pic>
      <p:pic>
        <p:nvPicPr>
          <p:cNvPr id="68" name="Picture 67" descr="serv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80541" y="4028175"/>
            <a:ext cx="445451" cy="683394"/>
          </a:xfrm>
          <a:prstGeom prst="rect">
            <a:avLst/>
          </a:prstGeom>
        </p:spPr>
      </p:pic>
      <p:pic>
        <p:nvPicPr>
          <p:cNvPr id="69" name="Picture 68" descr="serv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468196" y="4028175"/>
            <a:ext cx="445451" cy="683394"/>
          </a:xfrm>
          <a:prstGeom prst="rect">
            <a:avLst/>
          </a:prstGeom>
        </p:spPr>
      </p:pic>
      <p:pic>
        <p:nvPicPr>
          <p:cNvPr id="70" name="Picture 69" descr="serv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924369" y="4028175"/>
            <a:ext cx="445451" cy="683394"/>
          </a:xfrm>
          <a:prstGeom prst="rect">
            <a:avLst/>
          </a:prstGeom>
        </p:spPr>
      </p:pic>
      <p:sp>
        <p:nvSpPr>
          <p:cNvPr id="71" name="AutoShape 10"/>
          <p:cNvSpPr>
            <a:spLocks noChangeArrowheads="1"/>
          </p:cNvSpPr>
          <p:nvPr/>
        </p:nvSpPr>
        <p:spPr bwMode="auto">
          <a:xfrm>
            <a:off x="3589354" y="3913999"/>
            <a:ext cx="1582738" cy="664645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2000" b="1" dirty="0" smtClean="0"/>
              <a:t>Maps</a:t>
            </a:r>
          </a:p>
        </p:txBody>
      </p:sp>
      <p:sp>
        <p:nvSpPr>
          <p:cNvPr id="72" name="AutoShape 10"/>
          <p:cNvSpPr>
            <a:spLocks noChangeArrowheads="1"/>
          </p:cNvSpPr>
          <p:nvPr/>
        </p:nvSpPr>
        <p:spPr bwMode="auto">
          <a:xfrm>
            <a:off x="3599657" y="2337598"/>
            <a:ext cx="1582738" cy="664645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2000" b="1" dirty="0" smtClean="0"/>
              <a:t>Volume Composer</a:t>
            </a:r>
          </a:p>
        </p:txBody>
      </p:sp>
      <p:sp>
        <p:nvSpPr>
          <p:cNvPr id="73" name="Can 72"/>
          <p:cNvSpPr/>
          <p:nvPr/>
        </p:nvSpPr>
        <p:spPr>
          <a:xfrm>
            <a:off x="4619014" y="4040729"/>
            <a:ext cx="462738" cy="483621"/>
          </a:xfrm>
          <a:prstGeom prst="can">
            <a:avLst/>
          </a:prstGeom>
          <a:solidFill>
            <a:srgbClr val="4085A5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l-GR" sz="2000" b="1" dirty="0" smtClean="0"/>
          </a:p>
        </p:txBody>
      </p:sp>
      <p:sp>
        <p:nvSpPr>
          <p:cNvPr id="74" name="TextBox 73"/>
          <p:cNvSpPr txBox="1"/>
          <p:nvPr/>
        </p:nvSpPr>
        <p:spPr>
          <a:xfrm>
            <a:off x="4580014" y="3415295"/>
            <a:ext cx="11256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object I/O</a:t>
            </a:r>
          </a:p>
        </p:txBody>
      </p:sp>
      <p:sp>
        <p:nvSpPr>
          <p:cNvPr id="75" name="Line 13"/>
          <p:cNvSpPr>
            <a:spLocks noChangeShapeType="1"/>
          </p:cNvSpPr>
          <p:nvPr/>
        </p:nvSpPr>
        <p:spPr bwMode="auto">
          <a:xfrm rot="5400000" flipH="1" flipV="1">
            <a:off x="6207375" y="1993803"/>
            <a:ext cx="2297" cy="2001596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stealth"/>
            <a:tailEnd type="stealth" w="med" len="med"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85" name="AutoShape 10"/>
          <p:cNvSpPr>
            <a:spLocks noChangeArrowheads="1"/>
          </p:cNvSpPr>
          <p:nvPr/>
        </p:nvSpPr>
        <p:spPr bwMode="auto">
          <a:xfrm>
            <a:off x="7218946" y="2646949"/>
            <a:ext cx="1742174" cy="1183906"/>
          </a:xfrm>
          <a:prstGeom prst="roundRect">
            <a:avLst>
              <a:gd name="adj" fmla="val 1567"/>
            </a:avLst>
          </a:prstGeom>
          <a:solidFill>
            <a:srgbClr val="93C4C8">
              <a:alpha val="50000"/>
            </a:srgbClr>
          </a:solidFill>
          <a:ln w="25400">
            <a:noFill/>
            <a:round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algn="ctr"/>
            <a:r>
              <a:rPr lang="en-US" b="1" dirty="0" smtClean="0"/>
              <a:t>Monitor nodes</a:t>
            </a:r>
          </a:p>
        </p:txBody>
      </p:sp>
      <p:pic>
        <p:nvPicPr>
          <p:cNvPr id="86" name="Picture 85" descr="serv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56990" y="2786517"/>
            <a:ext cx="445451" cy="683394"/>
          </a:xfrm>
          <a:prstGeom prst="rect">
            <a:avLst/>
          </a:prstGeom>
        </p:spPr>
      </p:pic>
      <p:pic>
        <p:nvPicPr>
          <p:cNvPr id="87" name="Picture 86" descr="serv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13162" y="2786517"/>
            <a:ext cx="445451" cy="683394"/>
          </a:xfrm>
          <a:prstGeom prst="rect">
            <a:avLst/>
          </a:prstGeom>
        </p:spPr>
      </p:pic>
      <p:pic>
        <p:nvPicPr>
          <p:cNvPr id="88" name="Picture 87" descr="serv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400818" y="2786517"/>
            <a:ext cx="445451" cy="683394"/>
          </a:xfrm>
          <a:prstGeom prst="rect">
            <a:avLst/>
          </a:prstGeom>
        </p:spPr>
      </p:pic>
      <p:sp>
        <p:nvSpPr>
          <p:cNvPr id="94" name="Line 13"/>
          <p:cNvSpPr>
            <a:spLocks noChangeShapeType="1"/>
          </p:cNvSpPr>
          <p:nvPr/>
        </p:nvSpPr>
        <p:spPr bwMode="auto">
          <a:xfrm rot="5400000" flipV="1">
            <a:off x="5220487" y="2932106"/>
            <a:ext cx="858809" cy="109700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stealth"/>
            <a:tailEnd type="stealth" w="med" len="med"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108" name="Isosceles Triangle 107"/>
          <p:cNvSpPr/>
          <p:nvPr/>
        </p:nvSpPr>
        <p:spPr>
          <a:xfrm rot="16200000">
            <a:off x="682933" y="2236479"/>
            <a:ext cx="1986239" cy="646996"/>
          </a:xfrm>
          <a:prstGeom prst="triangle">
            <a:avLst>
              <a:gd name="adj" fmla="val 94946"/>
            </a:avLst>
          </a:prstGeom>
          <a:solidFill>
            <a:srgbClr val="FFCC66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grpSp>
        <p:nvGrpSpPr>
          <p:cNvPr id="3" name="Group 110"/>
          <p:cNvGrpSpPr/>
          <p:nvPr/>
        </p:nvGrpSpPr>
        <p:grpSpPr>
          <a:xfrm>
            <a:off x="2003044" y="1567339"/>
            <a:ext cx="470190" cy="1969290"/>
            <a:chOff x="2238375" y="1567972"/>
            <a:chExt cx="640293" cy="4556603"/>
          </a:xfrm>
        </p:grpSpPr>
        <p:sp>
          <p:nvSpPr>
            <p:cNvPr id="10" name="AutoShape 10"/>
            <p:cNvSpPr>
              <a:spLocks noChangeArrowheads="1"/>
            </p:cNvSpPr>
            <p:nvPr/>
          </p:nvSpPr>
          <p:spPr bwMode="auto">
            <a:xfrm>
              <a:off x="2252594" y="1567972"/>
              <a:ext cx="626074" cy="4556603"/>
            </a:xfrm>
            <a:prstGeom prst="roundRect">
              <a:avLst>
                <a:gd name="adj" fmla="val 6086"/>
              </a:avLst>
            </a:prstGeom>
            <a:solidFill>
              <a:srgbClr val="74AEC9"/>
            </a:solidFill>
            <a:ln w="25400">
              <a:solidFill>
                <a:srgbClr val="4085A5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/>
              <a:endParaRPr lang="en-US" sz="2000" b="1" dirty="0" smtClean="0"/>
            </a:p>
          </p:txBody>
        </p:sp>
        <p:cxnSp>
          <p:nvCxnSpPr>
            <p:cNvPr id="96" name="Straight Connector 95"/>
            <p:cNvCxnSpPr/>
            <p:nvPr/>
          </p:nvCxnSpPr>
          <p:spPr>
            <a:xfrm flipH="1">
              <a:off x="2238375" y="1571625"/>
              <a:ext cx="62865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/>
            <p:cNvCxnSpPr/>
            <p:nvPr/>
          </p:nvCxnSpPr>
          <p:spPr>
            <a:xfrm flipH="1">
              <a:off x="2238375" y="2079625"/>
              <a:ext cx="628650" cy="0"/>
            </a:xfrm>
            <a:prstGeom prst="line">
              <a:avLst/>
            </a:prstGeom>
            <a:ln w="25400">
              <a:solidFill>
                <a:srgbClr val="408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/>
            <p:cNvCxnSpPr/>
            <p:nvPr/>
          </p:nvCxnSpPr>
          <p:spPr>
            <a:xfrm flipH="1">
              <a:off x="2238375" y="2578100"/>
              <a:ext cx="628650" cy="0"/>
            </a:xfrm>
            <a:prstGeom prst="line">
              <a:avLst/>
            </a:prstGeom>
            <a:ln w="25400">
              <a:solidFill>
                <a:srgbClr val="408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/>
            <p:cNvCxnSpPr/>
            <p:nvPr/>
          </p:nvCxnSpPr>
          <p:spPr>
            <a:xfrm flipH="1">
              <a:off x="2238375" y="3076575"/>
              <a:ext cx="628650" cy="0"/>
            </a:xfrm>
            <a:prstGeom prst="line">
              <a:avLst/>
            </a:prstGeom>
            <a:ln w="25400">
              <a:solidFill>
                <a:srgbClr val="408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/>
            <p:cNvCxnSpPr/>
            <p:nvPr/>
          </p:nvCxnSpPr>
          <p:spPr>
            <a:xfrm flipH="1">
              <a:off x="2238375" y="3575050"/>
              <a:ext cx="628650" cy="0"/>
            </a:xfrm>
            <a:prstGeom prst="line">
              <a:avLst/>
            </a:prstGeom>
            <a:ln w="25400">
              <a:solidFill>
                <a:srgbClr val="408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Connector 100"/>
            <p:cNvCxnSpPr/>
            <p:nvPr/>
          </p:nvCxnSpPr>
          <p:spPr>
            <a:xfrm flipH="1">
              <a:off x="2238375" y="4073525"/>
              <a:ext cx="628650" cy="0"/>
            </a:xfrm>
            <a:prstGeom prst="line">
              <a:avLst/>
            </a:prstGeom>
            <a:ln w="25400">
              <a:solidFill>
                <a:srgbClr val="408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/>
            <p:cNvCxnSpPr/>
            <p:nvPr/>
          </p:nvCxnSpPr>
          <p:spPr>
            <a:xfrm flipH="1">
              <a:off x="2238375" y="4572000"/>
              <a:ext cx="628650" cy="0"/>
            </a:xfrm>
            <a:prstGeom prst="line">
              <a:avLst/>
            </a:prstGeom>
            <a:ln w="25400">
              <a:solidFill>
                <a:srgbClr val="408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/>
            <p:cNvCxnSpPr/>
            <p:nvPr/>
          </p:nvCxnSpPr>
          <p:spPr>
            <a:xfrm flipH="1">
              <a:off x="2238375" y="5070475"/>
              <a:ext cx="628650" cy="0"/>
            </a:xfrm>
            <a:prstGeom prst="line">
              <a:avLst/>
            </a:prstGeom>
            <a:ln w="25400">
              <a:solidFill>
                <a:srgbClr val="408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103"/>
            <p:cNvCxnSpPr/>
            <p:nvPr/>
          </p:nvCxnSpPr>
          <p:spPr>
            <a:xfrm flipH="1">
              <a:off x="2238375" y="5568950"/>
              <a:ext cx="628650" cy="0"/>
            </a:xfrm>
            <a:prstGeom prst="line">
              <a:avLst/>
            </a:prstGeom>
            <a:ln w="25400">
              <a:solidFill>
                <a:srgbClr val="408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6" name="Line 13"/>
          <p:cNvSpPr>
            <a:spLocks noChangeShapeType="1"/>
          </p:cNvSpPr>
          <p:nvPr/>
        </p:nvSpPr>
        <p:spPr bwMode="auto">
          <a:xfrm rot="5400000" flipH="1" flipV="1">
            <a:off x="3040647" y="1818137"/>
            <a:ext cx="0" cy="1117401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stealth"/>
            <a:tailEnd type="stealth" w="med" len="med"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110" name="Line 13"/>
          <p:cNvSpPr>
            <a:spLocks noChangeShapeType="1"/>
          </p:cNvSpPr>
          <p:nvPr/>
        </p:nvSpPr>
        <p:spPr bwMode="auto">
          <a:xfrm rot="10800000" flipH="1" flipV="1">
            <a:off x="4346206" y="2997365"/>
            <a:ext cx="0" cy="92693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stealth"/>
            <a:tailEnd type="stealth" w="med" len="med"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48" name="Isosceles Triangle 47"/>
          <p:cNvSpPr/>
          <p:nvPr/>
        </p:nvSpPr>
        <p:spPr>
          <a:xfrm rot="5400000" flipV="1">
            <a:off x="682933" y="4515402"/>
            <a:ext cx="1986239" cy="646996"/>
          </a:xfrm>
          <a:prstGeom prst="triangle">
            <a:avLst>
              <a:gd name="adj" fmla="val 94946"/>
            </a:avLst>
          </a:prstGeom>
          <a:solidFill>
            <a:srgbClr val="FFCC66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grpSp>
        <p:nvGrpSpPr>
          <p:cNvPr id="53" name="Group 110"/>
          <p:cNvGrpSpPr/>
          <p:nvPr/>
        </p:nvGrpSpPr>
        <p:grpSpPr>
          <a:xfrm flipV="1">
            <a:off x="2003044" y="3862248"/>
            <a:ext cx="470190" cy="1969290"/>
            <a:chOff x="2238375" y="1567972"/>
            <a:chExt cx="640293" cy="4556603"/>
          </a:xfrm>
        </p:grpSpPr>
        <p:sp>
          <p:nvSpPr>
            <p:cNvPr id="54" name="AutoShape 10"/>
            <p:cNvSpPr>
              <a:spLocks noChangeArrowheads="1"/>
            </p:cNvSpPr>
            <p:nvPr/>
          </p:nvSpPr>
          <p:spPr bwMode="auto">
            <a:xfrm>
              <a:off x="2252594" y="1567972"/>
              <a:ext cx="626074" cy="4556603"/>
            </a:xfrm>
            <a:prstGeom prst="roundRect">
              <a:avLst>
                <a:gd name="adj" fmla="val 6086"/>
              </a:avLst>
            </a:prstGeom>
            <a:solidFill>
              <a:srgbClr val="74AEC9"/>
            </a:solidFill>
            <a:ln w="25400">
              <a:solidFill>
                <a:srgbClr val="4085A5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/>
              <a:endParaRPr lang="en-US" sz="2000" b="1" dirty="0" smtClean="0"/>
            </a:p>
          </p:txBody>
        </p:sp>
        <p:cxnSp>
          <p:nvCxnSpPr>
            <p:cNvPr id="55" name="Straight Connector 54"/>
            <p:cNvCxnSpPr/>
            <p:nvPr/>
          </p:nvCxnSpPr>
          <p:spPr>
            <a:xfrm flipH="1">
              <a:off x="2238375" y="1571625"/>
              <a:ext cx="62865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flipH="1">
              <a:off x="2238375" y="2079625"/>
              <a:ext cx="628650" cy="0"/>
            </a:xfrm>
            <a:prstGeom prst="line">
              <a:avLst/>
            </a:prstGeom>
            <a:ln w="25400">
              <a:solidFill>
                <a:srgbClr val="408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flipH="1">
              <a:off x="2238375" y="2578100"/>
              <a:ext cx="628650" cy="0"/>
            </a:xfrm>
            <a:prstGeom prst="line">
              <a:avLst/>
            </a:prstGeom>
            <a:ln w="25400">
              <a:solidFill>
                <a:srgbClr val="408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flipH="1">
              <a:off x="2238375" y="3076575"/>
              <a:ext cx="628650" cy="0"/>
            </a:xfrm>
            <a:prstGeom prst="line">
              <a:avLst/>
            </a:prstGeom>
            <a:ln w="25400">
              <a:solidFill>
                <a:srgbClr val="408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flipH="1">
              <a:off x="2238375" y="3575050"/>
              <a:ext cx="628650" cy="0"/>
            </a:xfrm>
            <a:prstGeom prst="line">
              <a:avLst/>
            </a:prstGeom>
            <a:ln w="25400">
              <a:solidFill>
                <a:srgbClr val="408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flipH="1">
              <a:off x="2238375" y="4073525"/>
              <a:ext cx="628650" cy="0"/>
            </a:xfrm>
            <a:prstGeom prst="line">
              <a:avLst/>
            </a:prstGeom>
            <a:ln w="25400">
              <a:solidFill>
                <a:srgbClr val="408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flipH="1">
              <a:off x="2238375" y="4572000"/>
              <a:ext cx="628650" cy="0"/>
            </a:xfrm>
            <a:prstGeom prst="line">
              <a:avLst/>
            </a:prstGeom>
            <a:ln w="25400">
              <a:solidFill>
                <a:srgbClr val="408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flipH="1">
              <a:off x="2238375" y="5070475"/>
              <a:ext cx="628650" cy="0"/>
            </a:xfrm>
            <a:prstGeom prst="line">
              <a:avLst/>
            </a:prstGeom>
            <a:ln w="25400">
              <a:solidFill>
                <a:srgbClr val="408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flipH="1">
              <a:off x="2238375" y="5568950"/>
              <a:ext cx="628650" cy="0"/>
            </a:xfrm>
            <a:prstGeom prst="line">
              <a:avLst/>
            </a:prstGeom>
            <a:ln w="25400">
              <a:solidFill>
                <a:srgbClr val="408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46" name="Picture 29" descr="Database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6102" y="5249324"/>
            <a:ext cx="750888" cy="75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9" descr="Database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4811" y="1389957"/>
            <a:ext cx="750888" cy="75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3" name="Line 13"/>
          <p:cNvSpPr>
            <a:spLocks noChangeShapeType="1"/>
          </p:cNvSpPr>
          <p:nvPr/>
        </p:nvSpPr>
        <p:spPr bwMode="auto">
          <a:xfrm rot="5400000" flipH="1" flipV="1">
            <a:off x="2499359" y="2899953"/>
            <a:ext cx="1071155" cy="1088572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stealth"/>
            <a:tailEnd type="stealth" w="med" len="med"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82" name="AutoShape 10"/>
          <p:cNvSpPr>
            <a:spLocks noChangeArrowheads="1"/>
          </p:cNvSpPr>
          <p:nvPr/>
        </p:nvSpPr>
        <p:spPr bwMode="auto">
          <a:xfrm>
            <a:off x="6112041" y="2579571"/>
            <a:ext cx="2916455" cy="4042610"/>
          </a:xfrm>
          <a:prstGeom prst="roundRect">
            <a:avLst>
              <a:gd name="adj" fmla="val 1567"/>
            </a:avLst>
          </a:prstGeom>
          <a:solidFill>
            <a:srgbClr val="93C4C8"/>
          </a:solidFill>
          <a:ln w="25400">
            <a:noFill/>
            <a:round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b="1" dirty="0" smtClean="0"/>
              <a:t>Storage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2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"/>
                            </p:stCondLst>
                            <p:childTnLst>
                              <p:par>
                                <p:cTn id="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 animBg="1"/>
      <p:bldP spid="52" grpId="0" animBg="1"/>
      <p:bldP spid="71" grpId="0" animBg="1"/>
      <p:bldP spid="72" grpId="0" animBg="1"/>
      <p:bldP spid="73" grpId="0" animBg="1"/>
      <p:bldP spid="74" grpId="0"/>
      <p:bldP spid="75" grpId="0" animBg="1"/>
      <p:bldP spid="85" grpId="0" animBg="1"/>
      <p:bldP spid="94" grpId="0" animBg="1"/>
      <p:bldP spid="108" grpId="0" animBg="1"/>
      <p:bldP spid="106" grpId="0" animBg="1"/>
      <p:bldP spid="110" grpId="0" animBg="1"/>
      <p:bldP spid="48" grpId="0" animBg="1"/>
      <p:bldP spid="83" grpId="0" animBg="1"/>
      <p:bldP spid="82" grpId="0" animBg="1"/>
      <p:bldP spid="82" grpId="1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IaaS</a:t>
            </a:r>
            <a:r>
              <a:rPr lang="en-US" dirty="0" smtClean="0"/>
              <a:t> – Storage (1)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First-phase deployment</a:t>
            </a:r>
          </a:p>
          <a:p>
            <a:pPr lvl="1"/>
            <a:r>
              <a:rPr lang="en-US" dirty="0" smtClean="0"/>
              <a:t>Pre-defined images of common OSs</a:t>
            </a:r>
          </a:p>
          <a:p>
            <a:pPr lvl="1"/>
            <a:r>
              <a:rPr lang="en-US" dirty="0" smtClean="0"/>
              <a:t>Redundant storage based on DRBD</a:t>
            </a:r>
          </a:p>
          <a:p>
            <a:pPr lvl="1"/>
            <a:r>
              <a:rPr lang="en-US" dirty="0" smtClean="0"/>
              <a:t>VMs survive node downtime or failure</a:t>
            </a:r>
          </a:p>
          <a:p>
            <a:r>
              <a:rPr lang="en-US" dirty="0" smtClean="0"/>
              <a:t>Currently under testing</a:t>
            </a:r>
          </a:p>
          <a:p>
            <a:pPr lvl="1"/>
            <a:r>
              <a:rPr lang="en-US" dirty="0" smtClean="0"/>
              <a:t>Reliable distributed storage over RADOS</a:t>
            </a:r>
          </a:p>
          <a:p>
            <a:pPr lvl="1"/>
            <a:r>
              <a:rPr lang="en-US" dirty="0" smtClean="0"/>
              <a:t>Combined with custom software for snapshotting, cloning</a:t>
            </a:r>
          </a:p>
          <a:p>
            <a:pPr lvl="1"/>
            <a:r>
              <a:rPr lang="en-US" dirty="0" smtClean="0"/>
              <a:t>Dynamic virtual storage volumes</a:t>
            </a:r>
            <a:endParaRPr lang="el-G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IaaS – Storage (2)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Multi-tier storage architecture</a:t>
            </a:r>
          </a:p>
          <a:p>
            <a:pPr lvl="1"/>
            <a:r>
              <a:rPr lang="en-US" dirty="0" smtClean="0"/>
              <a:t>Dedicated Storage Nodes (SSD, SAS, and SATA storage)</a:t>
            </a:r>
          </a:p>
          <a:p>
            <a:pPr lvl="1"/>
            <a:r>
              <a:rPr lang="en-US" dirty="0" smtClean="0"/>
              <a:t>OSDs for RADOS</a:t>
            </a:r>
          </a:p>
          <a:p>
            <a:r>
              <a:rPr lang="en-US" dirty="0" smtClean="0"/>
              <a:t>Custom storage layer</a:t>
            </a:r>
          </a:p>
          <a:p>
            <a:pPr lvl="1"/>
            <a:r>
              <a:rPr lang="en-US" dirty="0" smtClean="0"/>
              <a:t>manages snapshots, creates clones over RADOS</a:t>
            </a:r>
          </a:p>
          <a:p>
            <a:pPr lvl="1"/>
            <a:r>
              <a:rPr lang="en-US" dirty="0" smtClean="0"/>
              <a:t>OS Images held as snapshots</a:t>
            </a:r>
          </a:p>
          <a:p>
            <a:r>
              <a:rPr lang="en-US" dirty="0" smtClean="0"/>
              <a:t>VMs created as clones of snapshots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Custom Images: </a:t>
            </a:r>
            <a:r>
              <a:rPr lang="en-US" dirty="0" err="1" smtClean="0"/>
              <a:t>snf</a:t>
            </a:r>
            <a:r>
              <a:rPr lang="en-US" dirty="0" smtClean="0"/>
              <a:t>-image</a:t>
            </a:r>
            <a:endParaRPr lang="el-GR" dirty="0"/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i="1" dirty="0" err="1" smtClean="0"/>
              <a:t>Untrusted</a:t>
            </a:r>
            <a:r>
              <a:rPr lang="en-US" dirty="0" smtClean="0"/>
              <a:t> images</a:t>
            </a:r>
          </a:p>
          <a:p>
            <a:pPr lvl="1"/>
            <a:r>
              <a:rPr lang="en-US" dirty="0" smtClean="0"/>
              <a:t>Host cannot touch user-provided data</a:t>
            </a:r>
          </a:p>
          <a:p>
            <a:pPr lvl="1"/>
            <a:r>
              <a:rPr lang="en-US" dirty="0" smtClean="0"/>
              <a:t>Resize </a:t>
            </a:r>
            <a:r>
              <a:rPr lang="en-US" dirty="0" err="1" smtClean="0"/>
              <a:t>fs</a:t>
            </a:r>
            <a:r>
              <a:rPr lang="en-US" dirty="0" smtClean="0"/>
              <a:t>, change hostname, change passwords, inject files</a:t>
            </a:r>
          </a:p>
          <a:p>
            <a:r>
              <a:rPr lang="en-US" dirty="0" smtClean="0"/>
              <a:t>Split design</a:t>
            </a:r>
          </a:p>
          <a:p>
            <a:pPr lvl="1"/>
            <a:r>
              <a:rPr lang="en-US" dirty="0" err="1" smtClean="0"/>
              <a:t>snf</a:t>
            </a:r>
            <a:r>
              <a:rPr lang="en-US" dirty="0" smtClean="0"/>
              <a:t>-image-host</a:t>
            </a:r>
          </a:p>
          <a:p>
            <a:pPr lvl="1"/>
            <a:r>
              <a:rPr lang="en-US" dirty="0" err="1" smtClean="0"/>
              <a:t>snf</a:t>
            </a:r>
            <a:r>
              <a:rPr lang="en-US" dirty="0" smtClean="0"/>
              <a:t>-image-helper</a:t>
            </a:r>
          </a:p>
          <a:p>
            <a:r>
              <a:rPr lang="en-US" dirty="0" smtClean="0"/>
              <a:t>All customization in helper VM</a:t>
            </a:r>
          </a:p>
          <a:p>
            <a:endParaRPr lang="el-G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771650"/>
            <a:ext cx="8229600" cy="4568190"/>
          </a:xfrm>
        </p:spPr>
        <p:txBody>
          <a:bodyPr>
            <a:normAutofit fontScale="92500" lnSpcReduction="10000"/>
          </a:bodyPr>
          <a:lstStyle/>
          <a:p>
            <a:r>
              <a:rPr lang="en-US" dirty="0" err="1" smtClean="0"/>
              <a:t>OpenStack</a:t>
            </a:r>
            <a:r>
              <a:rPr lang="en-US" dirty="0" smtClean="0"/>
              <a:t> Object Storage API</a:t>
            </a:r>
          </a:p>
          <a:p>
            <a:r>
              <a:rPr lang="en-US" dirty="0" smtClean="0"/>
              <a:t>Block storage</a:t>
            </a:r>
          </a:p>
          <a:p>
            <a:r>
              <a:rPr lang="en-US" dirty="0" smtClean="0"/>
              <a:t>Content-based addressing for blocks</a:t>
            </a:r>
          </a:p>
          <a:p>
            <a:r>
              <a:rPr lang="en-US" dirty="0" smtClean="0"/>
              <a:t>Every file is a collection of blocks</a:t>
            </a:r>
          </a:p>
          <a:p>
            <a:r>
              <a:rPr lang="en-US" dirty="0" smtClean="0"/>
              <a:t>Web-based, command-line, and native clients</a:t>
            </a:r>
          </a:p>
          <a:p>
            <a:r>
              <a:rPr lang="en-US" dirty="0" smtClean="0"/>
              <a:t>Synchronization, </a:t>
            </a:r>
            <a:r>
              <a:rPr lang="en-US" dirty="0" err="1" smtClean="0"/>
              <a:t>deduplication</a:t>
            </a:r>
            <a:endParaRPr lang="en-US" dirty="0" smtClean="0"/>
          </a:p>
          <a:p>
            <a:r>
              <a:rPr lang="en-US" dirty="0" smtClean="0"/>
              <a:t>Goal</a:t>
            </a:r>
          </a:p>
          <a:p>
            <a:pPr lvl="1"/>
            <a:r>
              <a:rPr lang="en-US" dirty="0" smtClean="0"/>
              <a:t>Image registry on </a:t>
            </a:r>
            <a:r>
              <a:rPr lang="en-US" dirty="0" err="1" smtClean="0"/>
              <a:t>Pithos</a:t>
            </a:r>
            <a:r>
              <a:rPr lang="en-US" dirty="0" smtClean="0"/>
              <a:t>+, common RADOS-based backend</a:t>
            </a:r>
            <a:endParaRPr lang="el-GR" dirty="0"/>
          </a:p>
        </p:txBody>
      </p:sp>
      <p:pic>
        <p:nvPicPr>
          <p:cNvPr id="5" name="Picture 4" descr="pithosp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73780" y="920222"/>
            <a:ext cx="1996440" cy="4409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Internals</a:t>
            </a:r>
            <a:endParaRPr lang="el-GR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" name="Picture 67" descr="user-f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88718" y="1062798"/>
            <a:ext cx="980604" cy="980604"/>
          </a:xfrm>
          <a:prstGeom prst="rect">
            <a:avLst/>
          </a:prstGeom>
        </p:spPr>
      </p:pic>
      <p:sp>
        <p:nvSpPr>
          <p:cNvPr id="161" name="AutoShape 10"/>
          <p:cNvSpPr>
            <a:spLocks noChangeArrowheads="1"/>
          </p:cNvSpPr>
          <p:nvPr/>
        </p:nvSpPr>
        <p:spPr bwMode="auto">
          <a:xfrm>
            <a:off x="3972277" y="2112604"/>
            <a:ext cx="1323624" cy="1042076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000" b="1" dirty="0" smtClean="0"/>
          </a:p>
        </p:txBody>
      </p:sp>
      <p:sp>
        <p:nvSpPr>
          <p:cNvPr id="131" name="AutoShape 10"/>
          <p:cNvSpPr>
            <a:spLocks noChangeArrowheads="1"/>
          </p:cNvSpPr>
          <p:nvPr/>
        </p:nvSpPr>
        <p:spPr bwMode="auto">
          <a:xfrm>
            <a:off x="589085" y="4888520"/>
            <a:ext cx="2039816" cy="1406769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000" b="1" dirty="0" smtClean="0"/>
          </a:p>
        </p:txBody>
      </p:sp>
      <p:sp>
        <p:nvSpPr>
          <p:cNvPr id="97" name="AutoShape 10"/>
          <p:cNvSpPr>
            <a:spLocks noChangeArrowheads="1"/>
          </p:cNvSpPr>
          <p:nvPr/>
        </p:nvSpPr>
        <p:spPr bwMode="auto">
          <a:xfrm>
            <a:off x="597877" y="3494068"/>
            <a:ext cx="1978689" cy="858113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000" b="1" dirty="0" smtClean="0"/>
          </a:p>
        </p:txBody>
      </p:sp>
      <p:sp>
        <p:nvSpPr>
          <p:cNvPr id="4" name="AutoShape 10"/>
          <p:cNvSpPr>
            <a:spLocks noChangeArrowheads="1"/>
          </p:cNvSpPr>
          <p:nvPr/>
        </p:nvSpPr>
        <p:spPr bwMode="auto">
          <a:xfrm>
            <a:off x="3086100" y="4877758"/>
            <a:ext cx="2149332" cy="1561141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2000" b="1" dirty="0" smtClean="0"/>
              <a:t>Ganeti</a:t>
            </a:r>
          </a:p>
          <a:p>
            <a:r>
              <a:rPr lang="en-US" sz="2000" b="1" dirty="0" smtClean="0"/>
              <a:t>Master</a:t>
            </a:r>
            <a:endParaRPr lang="el-GR" sz="2000" b="1" dirty="0" smtClean="0"/>
          </a:p>
        </p:txBody>
      </p:sp>
      <p:sp>
        <p:nvSpPr>
          <p:cNvPr id="14" name="AutoShape 10"/>
          <p:cNvSpPr>
            <a:spLocks noChangeArrowheads="1"/>
          </p:cNvSpPr>
          <p:nvPr/>
        </p:nvSpPr>
        <p:spPr bwMode="auto">
          <a:xfrm>
            <a:off x="720969" y="5011612"/>
            <a:ext cx="2039816" cy="1450734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2000" b="1" dirty="0" smtClean="0"/>
              <a:t>Queue</a:t>
            </a:r>
          </a:p>
        </p:txBody>
      </p:sp>
      <p:grpSp>
        <p:nvGrpSpPr>
          <p:cNvPr id="2" name="Group 73"/>
          <p:cNvGrpSpPr/>
          <p:nvPr/>
        </p:nvGrpSpPr>
        <p:grpSpPr>
          <a:xfrm rot="5400000">
            <a:off x="4473213" y="5338455"/>
            <a:ext cx="961975" cy="315270"/>
            <a:chOff x="3494043" y="5648969"/>
            <a:chExt cx="961975" cy="315270"/>
          </a:xfrm>
        </p:grpSpPr>
        <p:sp>
          <p:nvSpPr>
            <p:cNvPr id="32" name="Line 5"/>
            <p:cNvSpPr>
              <a:spLocks noChangeShapeType="1"/>
            </p:cNvSpPr>
            <p:nvPr/>
          </p:nvSpPr>
          <p:spPr bwMode="auto">
            <a:xfrm>
              <a:off x="3494043" y="5945645"/>
              <a:ext cx="95829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33" name="Line 6"/>
            <p:cNvSpPr>
              <a:spLocks noChangeShapeType="1"/>
            </p:cNvSpPr>
            <p:nvPr/>
          </p:nvSpPr>
          <p:spPr bwMode="auto">
            <a:xfrm rot="5400000">
              <a:off x="4298383" y="5806604"/>
              <a:ext cx="315270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34" name="Line 7"/>
            <p:cNvSpPr>
              <a:spLocks noChangeShapeType="1"/>
            </p:cNvSpPr>
            <p:nvPr/>
          </p:nvSpPr>
          <p:spPr bwMode="auto">
            <a:xfrm rot="5400000">
              <a:off x="4221502" y="5804342"/>
              <a:ext cx="213364" cy="1839"/>
            </a:xfrm>
            <a:prstGeom prst="line">
              <a:avLst/>
            </a:prstGeom>
            <a:noFill/>
            <a:ln w="38100">
              <a:solidFill>
                <a:srgbClr val="4085A5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35" name="Line 8"/>
            <p:cNvSpPr>
              <a:spLocks noChangeShapeType="1"/>
            </p:cNvSpPr>
            <p:nvPr/>
          </p:nvSpPr>
          <p:spPr bwMode="auto">
            <a:xfrm rot="5400000">
              <a:off x="4098267" y="5804342"/>
              <a:ext cx="213364" cy="1839"/>
            </a:xfrm>
            <a:prstGeom prst="line">
              <a:avLst/>
            </a:prstGeom>
            <a:noFill/>
            <a:ln w="38100">
              <a:solidFill>
                <a:srgbClr val="4085A5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36" name="Line 9"/>
            <p:cNvSpPr>
              <a:spLocks noChangeShapeType="1"/>
            </p:cNvSpPr>
            <p:nvPr/>
          </p:nvSpPr>
          <p:spPr bwMode="auto">
            <a:xfrm rot="5400000">
              <a:off x="3975951" y="5804342"/>
              <a:ext cx="213364" cy="1839"/>
            </a:xfrm>
            <a:prstGeom prst="line">
              <a:avLst/>
            </a:prstGeom>
            <a:noFill/>
            <a:ln w="38100">
              <a:solidFill>
                <a:srgbClr val="4085A5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37" name="Line 10"/>
            <p:cNvSpPr>
              <a:spLocks noChangeShapeType="1"/>
            </p:cNvSpPr>
            <p:nvPr/>
          </p:nvSpPr>
          <p:spPr bwMode="auto">
            <a:xfrm rot="5400000">
              <a:off x="3852715" y="5804342"/>
              <a:ext cx="213364" cy="1839"/>
            </a:xfrm>
            <a:prstGeom prst="line">
              <a:avLst/>
            </a:prstGeom>
            <a:noFill/>
            <a:ln w="38100">
              <a:solidFill>
                <a:srgbClr val="4085A5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38" name="Line 11"/>
            <p:cNvSpPr>
              <a:spLocks noChangeShapeType="1"/>
            </p:cNvSpPr>
            <p:nvPr/>
          </p:nvSpPr>
          <p:spPr bwMode="auto">
            <a:xfrm rot="5400000">
              <a:off x="3730398" y="5804342"/>
              <a:ext cx="213364" cy="1839"/>
            </a:xfrm>
            <a:prstGeom prst="line">
              <a:avLst/>
            </a:prstGeom>
            <a:noFill/>
            <a:ln w="38100">
              <a:solidFill>
                <a:srgbClr val="4085A5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40" name="Line 5"/>
            <p:cNvSpPr>
              <a:spLocks noChangeShapeType="1"/>
            </p:cNvSpPr>
            <p:nvPr/>
          </p:nvSpPr>
          <p:spPr bwMode="auto">
            <a:xfrm>
              <a:off x="3494043" y="5669420"/>
              <a:ext cx="95829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</p:grpSp>
      <p:sp>
        <p:nvSpPr>
          <p:cNvPr id="75" name="Title 74"/>
          <p:cNvSpPr>
            <a:spLocks noGrp="1"/>
          </p:cNvSpPr>
          <p:nvPr>
            <p:ph type="title"/>
          </p:nvPr>
        </p:nvSpPr>
        <p:spPr>
          <a:xfrm>
            <a:off x="457200" y="828105"/>
            <a:ext cx="8229600" cy="555095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Deployment</a:t>
            </a:r>
            <a:endParaRPr lang="el-GR" dirty="0"/>
          </a:p>
        </p:txBody>
      </p:sp>
      <p:sp>
        <p:nvSpPr>
          <p:cNvPr id="50" name="AutoShape 10"/>
          <p:cNvSpPr>
            <a:spLocks noChangeArrowheads="1"/>
          </p:cNvSpPr>
          <p:nvPr/>
        </p:nvSpPr>
        <p:spPr bwMode="auto">
          <a:xfrm>
            <a:off x="1029236" y="2008198"/>
            <a:ext cx="1582738" cy="664645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000" b="1" dirty="0" smtClean="0"/>
          </a:p>
        </p:txBody>
      </p:sp>
      <p:sp>
        <p:nvSpPr>
          <p:cNvPr id="51" name="AutoShape 10"/>
          <p:cNvSpPr>
            <a:spLocks noChangeArrowheads="1"/>
          </p:cNvSpPr>
          <p:nvPr/>
        </p:nvSpPr>
        <p:spPr bwMode="auto">
          <a:xfrm>
            <a:off x="1183716" y="2145094"/>
            <a:ext cx="1582738" cy="664645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2000" b="1" dirty="0" smtClean="0"/>
              <a:t>DB</a:t>
            </a:r>
          </a:p>
        </p:txBody>
      </p:sp>
      <p:sp>
        <p:nvSpPr>
          <p:cNvPr id="60" name="Can 59"/>
          <p:cNvSpPr/>
          <p:nvPr/>
        </p:nvSpPr>
        <p:spPr>
          <a:xfrm>
            <a:off x="2246087" y="2268379"/>
            <a:ext cx="462738" cy="483621"/>
          </a:xfrm>
          <a:prstGeom prst="can">
            <a:avLst/>
          </a:prstGeom>
          <a:solidFill>
            <a:srgbClr val="4085A5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l-GR" sz="2000" b="1" dirty="0" smtClean="0"/>
          </a:p>
        </p:txBody>
      </p:sp>
      <p:sp>
        <p:nvSpPr>
          <p:cNvPr id="54" name="AutoShape 10"/>
          <p:cNvSpPr>
            <a:spLocks noChangeArrowheads="1"/>
          </p:cNvSpPr>
          <p:nvPr/>
        </p:nvSpPr>
        <p:spPr bwMode="auto">
          <a:xfrm>
            <a:off x="5504646" y="4869704"/>
            <a:ext cx="3094229" cy="1224136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000" b="1" dirty="0" smtClean="0"/>
          </a:p>
        </p:txBody>
      </p:sp>
      <p:sp>
        <p:nvSpPr>
          <p:cNvPr id="53" name="AutoShape 10"/>
          <p:cNvSpPr>
            <a:spLocks noChangeArrowheads="1"/>
          </p:cNvSpPr>
          <p:nvPr/>
        </p:nvSpPr>
        <p:spPr bwMode="auto">
          <a:xfrm>
            <a:off x="5654116" y="5036758"/>
            <a:ext cx="3094229" cy="1224136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000" b="1" dirty="0" smtClean="0"/>
          </a:p>
        </p:txBody>
      </p:sp>
      <p:sp>
        <p:nvSpPr>
          <p:cNvPr id="52" name="AutoShape 10"/>
          <p:cNvSpPr>
            <a:spLocks noChangeArrowheads="1"/>
          </p:cNvSpPr>
          <p:nvPr/>
        </p:nvSpPr>
        <p:spPr bwMode="auto">
          <a:xfrm>
            <a:off x="5803584" y="5230188"/>
            <a:ext cx="3094229" cy="1224136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2000" b="1" dirty="0" smtClean="0"/>
              <a:t>Ganeti node</a:t>
            </a:r>
          </a:p>
        </p:txBody>
      </p:sp>
      <p:sp>
        <p:nvSpPr>
          <p:cNvPr id="55" name="AutoShape 10"/>
          <p:cNvSpPr>
            <a:spLocks noChangeArrowheads="1"/>
          </p:cNvSpPr>
          <p:nvPr/>
        </p:nvSpPr>
        <p:spPr bwMode="auto">
          <a:xfrm>
            <a:off x="5917222" y="5706204"/>
            <a:ext cx="2857499" cy="615462"/>
          </a:xfrm>
          <a:prstGeom prst="roundRect">
            <a:avLst>
              <a:gd name="adj" fmla="val 0"/>
            </a:avLst>
          </a:prstGeom>
          <a:solidFill>
            <a:srgbClr val="4085A5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2000" b="1" dirty="0" smtClean="0"/>
              <a:t>KVM</a:t>
            </a:r>
          </a:p>
        </p:txBody>
      </p:sp>
      <p:pic>
        <p:nvPicPr>
          <p:cNvPr id="56" name="Picture 55" descr="cven-debian-o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49197" y="5801685"/>
            <a:ext cx="405309" cy="438227"/>
          </a:xfrm>
          <a:prstGeom prst="rect">
            <a:avLst/>
          </a:prstGeom>
        </p:spPr>
      </p:pic>
      <p:pic>
        <p:nvPicPr>
          <p:cNvPr id="57" name="Picture 56" descr="cven-fedora-on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244365" y="5801685"/>
            <a:ext cx="405309" cy="438227"/>
          </a:xfrm>
          <a:prstGeom prst="rect">
            <a:avLst/>
          </a:prstGeom>
        </p:spPr>
      </p:pic>
      <p:pic>
        <p:nvPicPr>
          <p:cNvPr id="58" name="Picture 57" descr="cven-ubuntu-on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569293" y="5801685"/>
            <a:ext cx="405309" cy="438227"/>
          </a:xfrm>
          <a:prstGeom prst="rect">
            <a:avLst/>
          </a:prstGeom>
        </p:spPr>
      </p:pic>
      <p:pic>
        <p:nvPicPr>
          <p:cNvPr id="61" name="Picture 60" descr="cven-windows-on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729101" y="5801685"/>
            <a:ext cx="405309" cy="438227"/>
          </a:xfrm>
          <a:prstGeom prst="rect">
            <a:avLst/>
          </a:prstGeom>
        </p:spPr>
      </p:pic>
      <p:sp>
        <p:nvSpPr>
          <p:cNvPr id="62" name="TextBox 61"/>
          <p:cNvSpPr txBox="1"/>
          <p:nvPr/>
        </p:nvSpPr>
        <p:spPr>
          <a:xfrm>
            <a:off x="7948244" y="5820503"/>
            <a:ext cx="343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…</a:t>
            </a:r>
            <a:endParaRPr lang="el-GR" dirty="0"/>
          </a:p>
        </p:txBody>
      </p:sp>
      <p:sp>
        <p:nvSpPr>
          <p:cNvPr id="45" name="AutoShape 10"/>
          <p:cNvSpPr>
            <a:spLocks noChangeArrowheads="1"/>
          </p:cNvSpPr>
          <p:nvPr/>
        </p:nvSpPr>
        <p:spPr bwMode="auto">
          <a:xfrm>
            <a:off x="3900820" y="1461860"/>
            <a:ext cx="1582738" cy="360040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000" b="1" dirty="0" smtClean="0"/>
          </a:p>
        </p:txBody>
      </p:sp>
      <p:sp>
        <p:nvSpPr>
          <p:cNvPr id="46" name="AutoShape 10"/>
          <p:cNvSpPr>
            <a:spLocks noChangeArrowheads="1"/>
          </p:cNvSpPr>
          <p:nvPr/>
        </p:nvSpPr>
        <p:spPr bwMode="auto">
          <a:xfrm>
            <a:off x="4027819" y="1519009"/>
            <a:ext cx="1582738" cy="360040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000" b="1" dirty="0" smtClean="0"/>
          </a:p>
        </p:txBody>
      </p:sp>
      <p:sp>
        <p:nvSpPr>
          <p:cNvPr id="47" name="AutoShape 10"/>
          <p:cNvSpPr>
            <a:spLocks noChangeArrowheads="1"/>
          </p:cNvSpPr>
          <p:nvPr/>
        </p:nvSpPr>
        <p:spPr bwMode="auto">
          <a:xfrm>
            <a:off x="4170397" y="1577300"/>
            <a:ext cx="1582738" cy="360040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2000" b="1" dirty="0" smtClean="0"/>
              <a:t>Web Server</a:t>
            </a:r>
          </a:p>
        </p:txBody>
      </p:sp>
      <p:sp>
        <p:nvSpPr>
          <p:cNvPr id="70" name="Line 13"/>
          <p:cNvSpPr>
            <a:spLocks noChangeShapeType="1"/>
          </p:cNvSpPr>
          <p:nvPr/>
        </p:nvSpPr>
        <p:spPr bwMode="auto">
          <a:xfrm>
            <a:off x="5769952" y="1760941"/>
            <a:ext cx="17907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stealth"/>
            <a:tailEnd type="stealth" w="med" len="med"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71" name="TextBox 70"/>
          <p:cNvSpPr txBox="1"/>
          <p:nvPr/>
        </p:nvSpPr>
        <p:spPr>
          <a:xfrm>
            <a:off x="6166127" y="1724025"/>
            <a:ext cx="9983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/>
              <a:t>REST API</a:t>
            </a:r>
          </a:p>
        </p:txBody>
      </p:sp>
      <p:sp>
        <p:nvSpPr>
          <p:cNvPr id="76" name="AutoShape 10"/>
          <p:cNvSpPr>
            <a:spLocks noChangeArrowheads="1"/>
          </p:cNvSpPr>
          <p:nvPr/>
        </p:nvSpPr>
        <p:spPr bwMode="auto">
          <a:xfrm>
            <a:off x="683602" y="3598843"/>
            <a:ext cx="1978689" cy="858113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000" b="1" dirty="0" smtClean="0"/>
          </a:p>
        </p:txBody>
      </p:sp>
      <p:sp>
        <p:nvSpPr>
          <p:cNvPr id="87" name="AutoShape 10"/>
          <p:cNvSpPr>
            <a:spLocks noChangeArrowheads="1"/>
          </p:cNvSpPr>
          <p:nvPr/>
        </p:nvSpPr>
        <p:spPr bwMode="auto">
          <a:xfrm>
            <a:off x="794851" y="3700567"/>
            <a:ext cx="1978689" cy="858113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2000" b="1" dirty="0" smtClean="0"/>
              <a:t>Logic</a:t>
            </a:r>
          </a:p>
        </p:txBody>
      </p:sp>
      <p:cxnSp>
        <p:nvCxnSpPr>
          <p:cNvPr id="99" name="Straight Connector 98"/>
          <p:cNvCxnSpPr/>
          <p:nvPr/>
        </p:nvCxnSpPr>
        <p:spPr>
          <a:xfrm>
            <a:off x="4940141" y="5981700"/>
            <a:ext cx="866299" cy="198120"/>
          </a:xfrm>
          <a:prstGeom prst="bentConnector3">
            <a:avLst>
              <a:gd name="adj1" fmla="val 742"/>
            </a:avLst>
          </a:prstGeom>
          <a:noFill/>
          <a:ln w="38100">
            <a:solidFill>
              <a:schemeClr val="tx1"/>
            </a:solidFill>
            <a:round/>
            <a:headEnd/>
            <a:tailEnd type="stealth" w="med" len="med"/>
          </a:ln>
          <a:effectLst/>
        </p:spPr>
      </p:cxnSp>
      <p:sp>
        <p:nvSpPr>
          <p:cNvPr id="110" name="Line 13"/>
          <p:cNvSpPr>
            <a:spLocks noChangeShapeType="1"/>
          </p:cNvSpPr>
          <p:nvPr/>
        </p:nvSpPr>
        <p:spPr bwMode="auto">
          <a:xfrm rot="5400000">
            <a:off x="3976320" y="4327282"/>
            <a:ext cx="1948963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/>
            <a:tailEnd type="stealth" w="med" len="med"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113" name="TextBox 112"/>
          <p:cNvSpPr txBox="1"/>
          <p:nvPr/>
        </p:nvSpPr>
        <p:spPr>
          <a:xfrm>
            <a:off x="4905039" y="3623163"/>
            <a:ext cx="6190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RAPI</a:t>
            </a:r>
          </a:p>
        </p:txBody>
      </p:sp>
      <p:sp>
        <p:nvSpPr>
          <p:cNvPr id="114" name="TextBox 113"/>
          <p:cNvSpPr txBox="1"/>
          <p:nvPr/>
        </p:nvSpPr>
        <p:spPr>
          <a:xfrm>
            <a:off x="2443204" y="2972534"/>
            <a:ext cx="5437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SQL</a:t>
            </a:r>
          </a:p>
        </p:txBody>
      </p:sp>
      <p:sp>
        <p:nvSpPr>
          <p:cNvPr id="117" name="AutoShape 10"/>
          <p:cNvSpPr>
            <a:spLocks noChangeArrowheads="1"/>
          </p:cNvSpPr>
          <p:nvPr/>
        </p:nvSpPr>
        <p:spPr bwMode="auto">
          <a:xfrm>
            <a:off x="3174023" y="5635870"/>
            <a:ext cx="1547446" cy="342901"/>
          </a:xfrm>
          <a:prstGeom prst="roundRect">
            <a:avLst>
              <a:gd name="adj" fmla="val 0"/>
            </a:avLst>
          </a:prstGeom>
          <a:solidFill>
            <a:schemeClr val="accent2">
              <a:lumMod val="60000"/>
              <a:lumOff val="40000"/>
            </a:schemeClr>
          </a:solidFill>
          <a:ln w="25400">
            <a:solidFill>
              <a:schemeClr val="accent2">
                <a:lumMod val="75000"/>
              </a:schemeClr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dirty="0" err="1" smtClean="0"/>
              <a:t>snf-gnt-eventd</a:t>
            </a:r>
          </a:p>
        </p:txBody>
      </p:sp>
      <p:sp>
        <p:nvSpPr>
          <p:cNvPr id="118" name="AutoShape 10"/>
          <p:cNvSpPr>
            <a:spLocks noChangeArrowheads="1"/>
          </p:cNvSpPr>
          <p:nvPr/>
        </p:nvSpPr>
        <p:spPr bwMode="auto">
          <a:xfrm>
            <a:off x="3174023" y="6049106"/>
            <a:ext cx="1547446" cy="342901"/>
          </a:xfrm>
          <a:prstGeom prst="roundRect">
            <a:avLst>
              <a:gd name="adj" fmla="val 0"/>
            </a:avLst>
          </a:prstGeom>
          <a:solidFill>
            <a:schemeClr val="accent2">
              <a:lumMod val="60000"/>
              <a:lumOff val="40000"/>
            </a:schemeClr>
          </a:solidFill>
          <a:ln w="25400">
            <a:solidFill>
              <a:schemeClr val="accent2">
                <a:lumMod val="75000"/>
              </a:schemeClr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dirty="0" err="1" smtClean="0"/>
              <a:t>snf</a:t>
            </a:r>
            <a:r>
              <a:rPr lang="en-US" dirty="0" smtClean="0"/>
              <a:t>-</a:t>
            </a:r>
            <a:r>
              <a:rPr lang="en-US" dirty="0" err="1" smtClean="0"/>
              <a:t>gnt</a:t>
            </a:r>
            <a:r>
              <a:rPr lang="en-US" dirty="0" smtClean="0"/>
              <a:t>-hook</a:t>
            </a:r>
          </a:p>
        </p:txBody>
      </p:sp>
      <p:sp>
        <p:nvSpPr>
          <p:cNvPr id="136" name="Line 13"/>
          <p:cNvSpPr>
            <a:spLocks noChangeShapeType="1"/>
          </p:cNvSpPr>
          <p:nvPr/>
        </p:nvSpPr>
        <p:spPr bwMode="auto">
          <a:xfrm rot="10800000">
            <a:off x="2476498" y="6296527"/>
            <a:ext cx="685799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/>
            <a:tailEnd type="none" w="med" len="med"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138" name="Line 13"/>
          <p:cNvSpPr>
            <a:spLocks noChangeShapeType="1"/>
          </p:cNvSpPr>
          <p:nvPr/>
        </p:nvSpPr>
        <p:spPr bwMode="auto">
          <a:xfrm rot="16200000" flipV="1">
            <a:off x="2268964" y="6067973"/>
            <a:ext cx="44877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/>
            <a:tailEnd type="stealth" w="med" len="med"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139" name="Line 13"/>
          <p:cNvSpPr>
            <a:spLocks noChangeShapeType="1"/>
          </p:cNvSpPr>
          <p:nvPr/>
        </p:nvSpPr>
        <p:spPr bwMode="auto">
          <a:xfrm rot="10800000" flipV="1">
            <a:off x="2873436" y="5843585"/>
            <a:ext cx="295276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/>
            <a:tailEnd type="none" w="med" len="med"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140" name="Line 13"/>
          <p:cNvSpPr>
            <a:spLocks noChangeShapeType="1"/>
          </p:cNvSpPr>
          <p:nvPr/>
        </p:nvSpPr>
        <p:spPr bwMode="auto">
          <a:xfrm rot="5400000">
            <a:off x="2659186" y="6050707"/>
            <a:ext cx="44877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/>
            <a:tailEnd type="none" w="med" len="med"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143" name="AutoShape 10"/>
          <p:cNvSpPr>
            <a:spLocks noChangeArrowheads="1"/>
          </p:cNvSpPr>
          <p:nvPr/>
        </p:nvSpPr>
        <p:spPr bwMode="auto">
          <a:xfrm>
            <a:off x="1087841" y="4070838"/>
            <a:ext cx="1549854" cy="342901"/>
          </a:xfrm>
          <a:prstGeom prst="roundRect">
            <a:avLst>
              <a:gd name="adj" fmla="val 0"/>
            </a:avLst>
          </a:prstGeom>
          <a:solidFill>
            <a:schemeClr val="accent2">
              <a:lumMod val="60000"/>
              <a:lumOff val="40000"/>
            </a:schemeClr>
          </a:solidFill>
          <a:ln w="25400">
            <a:solidFill>
              <a:schemeClr val="accent2">
                <a:lumMod val="75000"/>
              </a:schemeClr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 err="1" smtClean="0"/>
          </a:p>
        </p:txBody>
      </p:sp>
      <p:sp>
        <p:nvSpPr>
          <p:cNvPr id="142" name="AutoShape 10"/>
          <p:cNvSpPr>
            <a:spLocks noChangeArrowheads="1"/>
          </p:cNvSpPr>
          <p:nvPr/>
        </p:nvSpPr>
        <p:spPr bwMode="auto">
          <a:xfrm>
            <a:off x="1166972" y="4141178"/>
            <a:ext cx="1549854" cy="342901"/>
          </a:xfrm>
          <a:prstGeom prst="roundRect">
            <a:avLst>
              <a:gd name="adj" fmla="val 0"/>
            </a:avLst>
          </a:prstGeom>
          <a:solidFill>
            <a:schemeClr val="accent2">
              <a:lumMod val="60000"/>
              <a:lumOff val="40000"/>
            </a:schemeClr>
          </a:solidFill>
          <a:ln w="25400">
            <a:solidFill>
              <a:schemeClr val="accent2">
                <a:lumMod val="75000"/>
              </a:schemeClr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dirty="0" err="1" smtClean="0"/>
              <a:t>snf</a:t>
            </a:r>
            <a:r>
              <a:rPr lang="en-US" dirty="0" smtClean="0"/>
              <a:t>-dispatcher</a:t>
            </a:r>
          </a:p>
        </p:txBody>
      </p:sp>
      <p:sp>
        <p:nvSpPr>
          <p:cNvPr id="144" name="Line 13"/>
          <p:cNvSpPr>
            <a:spLocks noChangeShapeType="1"/>
          </p:cNvSpPr>
          <p:nvPr/>
        </p:nvSpPr>
        <p:spPr bwMode="auto">
          <a:xfrm rot="16200000" flipV="1">
            <a:off x="2170783" y="4829724"/>
            <a:ext cx="662721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/>
            <a:tailEnd type="stealth" w="med" len="med"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112" name="Line 13"/>
          <p:cNvSpPr>
            <a:spLocks noChangeShapeType="1"/>
          </p:cNvSpPr>
          <p:nvPr/>
        </p:nvSpPr>
        <p:spPr bwMode="auto">
          <a:xfrm rot="5400000">
            <a:off x="1811961" y="3437798"/>
            <a:ext cx="1389186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stealth"/>
            <a:tailEnd type="stealth" w="med" len="med"/>
          </a:ln>
          <a:effectLst/>
        </p:spPr>
        <p:txBody>
          <a:bodyPr wrap="none" anchor="ctr"/>
          <a:lstStyle/>
          <a:p>
            <a:endParaRPr lang="el-GR"/>
          </a:p>
        </p:txBody>
      </p:sp>
      <p:grpSp>
        <p:nvGrpSpPr>
          <p:cNvPr id="3" name="Group 153"/>
          <p:cNvGrpSpPr/>
          <p:nvPr/>
        </p:nvGrpSpPr>
        <p:grpSpPr>
          <a:xfrm flipV="1">
            <a:off x="2346443" y="5176299"/>
            <a:ext cx="315270" cy="961975"/>
            <a:chOff x="3621327" y="3558512"/>
            <a:chExt cx="315270" cy="961975"/>
          </a:xfrm>
        </p:grpSpPr>
        <p:sp>
          <p:nvSpPr>
            <p:cNvPr id="146" name="Line 5"/>
            <p:cNvSpPr>
              <a:spLocks noChangeShapeType="1"/>
            </p:cNvSpPr>
            <p:nvPr/>
          </p:nvSpPr>
          <p:spPr bwMode="auto">
            <a:xfrm rot="5400000">
              <a:off x="3160773" y="4037660"/>
              <a:ext cx="95829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147" name="Line 6"/>
            <p:cNvSpPr>
              <a:spLocks noChangeShapeType="1"/>
            </p:cNvSpPr>
            <p:nvPr/>
          </p:nvSpPr>
          <p:spPr bwMode="auto">
            <a:xfrm rot="10800000">
              <a:off x="3621327" y="4520487"/>
              <a:ext cx="315270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148" name="Line 7"/>
            <p:cNvSpPr>
              <a:spLocks noChangeShapeType="1"/>
            </p:cNvSpPr>
            <p:nvPr/>
          </p:nvSpPr>
          <p:spPr bwMode="auto">
            <a:xfrm rot="10800000">
              <a:off x="3673622" y="4391733"/>
              <a:ext cx="213364" cy="1839"/>
            </a:xfrm>
            <a:prstGeom prst="line">
              <a:avLst/>
            </a:prstGeom>
            <a:noFill/>
            <a:ln w="38100">
              <a:solidFill>
                <a:srgbClr val="4085A5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149" name="Line 8"/>
            <p:cNvSpPr>
              <a:spLocks noChangeShapeType="1"/>
            </p:cNvSpPr>
            <p:nvPr/>
          </p:nvSpPr>
          <p:spPr bwMode="auto">
            <a:xfrm rot="10800000">
              <a:off x="3673622" y="4268498"/>
              <a:ext cx="213364" cy="1839"/>
            </a:xfrm>
            <a:prstGeom prst="line">
              <a:avLst/>
            </a:prstGeom>
            <a:noFill/>
            <a:ln w="38100">
              <a:solidFill>
                <a:srgbClr val="4085A5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150" name="Line 9"/>
            <p:cNvSpPr>
              <a:spLocks noChangeShapeType="1"/>
            </p:cNvSpPr>
            <p:nvPr/>
          </p:nvSpPr>
          <p:spPr bwMode="auto">
            <a:xfrm rot="10800000">
              <a:off x="3673622" y="4146182"/>
              <a:ext cx="213364" cy="1839"/>
            </a:xfrm>
            <a:prstGeom prst="line">
              <a:avLst/>
            </a:prstGeom>
            <a:noFill/>
            <a:ln w="38100">
              <a:solidFill>
                <a:srgbClr val="4085A5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151" name="Line 10"/>
            <p:cNvSpPr>
              <a:spLocks noChangeShapeType="1"/>
            </p:cNvSpPr>
            <p:nvPr/>
          </p:nvSpPr>
          <p:spPr bwMode="auto">
            <a:xfrm rot="10800000">
              <a:off x="3673622" y="4022946"/>
              <a:ext cx="213364" cy="1839"/>
            </a:xfrm>
            <a:prstGeom prst="line">
              <a:avLst/>
            </a:prstGeom>
            <a:noFill/>
            <a:ln w="38100">
              <a:solidFill>
                <a:srgbClr val="4085A5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152" name="Line 11"/>
            <p:cNvSpPr>
              <a:spLocks noChangeShapeType="1"/>
            </p:cNvSpPr>
            <p:nvPr/>
          </p:nvSpPr>
          <p:spPr bwMode="auto">
            <a:xfrm rot="10800000">
              <a:off x="3673622" y="3900629"/>
              <a:ext cx="213364" cy="1839"/>
            </a:xfrm>
            <a:prstGeom prst="line">
              <a:avLst/>
            </a:prstGeom>
            <a:noFill/>
            <a:ln w="38100">
              <a:solidFill>
                <a:srgbClr val="4085A5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153" name="Line 5"/>
            <p:cNvSpPr>
              <a:spLocks noChangeShapeType="1"/>
            </p:cNvSpPr>
            <p:nvPr/>
          </p:nvSpPr>
          <p:spPr bwMode="auto">
            <a:xfrm rot="5400000">
              <a:off x="3436998" y="4037660"/>
              <a:ext cx="95829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</p:grpSp>
      <p:sp>
        <p:nvSpPr>
          <p:cNvPr id="159" name="AutoShape 10"/>
          <p:cNvSpPr>
            <a:spLocks noChangeArrowheads="1"/>
          </p:cNvSpPr>
          <p:nvPr/>
        </p:nvSpPr>
        <p:spPr bwMode="auto">
          <a:xfrm>
            <a:off x="4071337" y="2211664"/>
            <a:ext cx="1323624" cy="1042076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000" b="1" dirty="0" smtClean="0"/>
          </a:p>
        </p:txBody>
      </p:sp>
      <p:sp>
        <p:nvSpPr>
          <p:cNvPr id="67" name="AutoShape 10"/>
          <p:cNvSpPr>
            <a:spLocks noChangeArrowheads="1"/>
          </p:cNvSpPr>
          <p:nvPr/>
        </p:nvSpPr>
        <p:spPr bwMode="auto">
          <a:xfrm>
            <a:off x="4178017" y="2310724"/>
            <a:ext cx="1323624" cy="1042076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2000" b="1" dirty="0" smtClean="0"/>
              <a:t>API Server</a:t>
            </a:r>
          </a:p>
        </p:txBody>
      </p:sp>
      <p:sp>
        <p:nvSpPr>
          <p:cNvPr id="155" name="AutoShape 10"/>
          <p:cNvSpPr>
            <a:spLocks noChangeArrowheads="1"/>
          </p:cNvSpPr>
          <p:nvPr/>
        </p:nvSpPr>
        <p:spPr bwMode="auto">
          <a:xfrm>
            <a:off x="4283552" y="2914358"/>
            <a:ext cx="494188" cy="342901"/>
          </a:xfrm>
          <a:prstGeom prst="roundRect">
            <a:avLst>
              <a:gd name="adj" fmla="val 0"/>
            </a:avLst>
          </a:prstGeom>
          <a:solidFill>
            <a:schemeClr val="accent2">
              <a:lumMod val="60000"/>
              <a:lumOff val="40000"/>
            </a:schemeClr>
          </a:solidFill>
          <a:ln w="25400">
            <a:solidFill>
              <a:schemeClr val="accent2">
                <a:lumMod val="75000"/>
              </a:schemeClr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dirty="0" err="1" smtClean="0"/>
              <a:t>api</a:t>
            </a:r>
            <a:endParaRPr lang="en-US" dirty="0" smtClean="0"/>
          </a:p>
        </p:txBody>
      </p:sp>
      <p:sp>
        <p:nvSpPr>
          <p:cNvPr id="157" name="AutoShape 10"/>
          <p:cNvSpPr>
            <a:spLocks noChangeArrowheads="1"/>
          </p:cNvSpPr>
          <p:nvPr/>
        </p:nvSpPr>
        <p:spPr bwMode="auto">
          <a:xfrm>
            <a:off x="4855052" y="2914358"/>
            <a:ext cx="494188" cy="342901"/>
          </a:xfrm>
          <a:prstGeom prst="roundRect">
            <a:avLst>
              <a:gd name="adj" fmla="val 0"/>
            </a:avLst>
          </a:prstGeom>
          <a:solidFill>
            <a:schemeClr val="accent2">
              <a:lumMod val="60000"/>
              <a:lumOff val="40000"/>
            </a:schemeClr>
          </a:solidFill>
          <a:ln w="25400">
            <a:solidFill>
              <a:schemeClr val="accent2">
                <a:lumMod val="75000"/>
              </a:schemeClr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dirty="0" err="1" smtClean="0"/>
              <a:t>aai</a:t>
            </a:r>
            <a:endParaRPr lang="en-US" dirty="0" smtClean="0"/>
          </a:p>
        </p:txBody>
      </p:sp>
      <p:sp>
        <p:nvSpPr>
          <p:cNvPr id="73" name="Line 13"/>
          <p:cNvSpPr>
            <a:spLocks noChangeShapeType="1"/>
          </p:cNvSpPr>
          <p:nvPr/>
        </p:nvSpPr>
        <p:spPr bwMode="auto">
          <a:xfrm rot="5400000">
            <a:off x="4769235" y="2123483"/>
            <a:ext cx="363134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stealth"/>
            <a:tailEnd type="stealth" w="med" len="med"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116" name="TextBox 115"/>
          <p:cNvSpPr txBox="1"/>
          <p:nvPr/>
        </p:nvSpPr>
        <p:spPr>
          <a:xfrm>
            <a:off x="3160427" y="2207604"/>
            <a:ext cx="5437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/>
              <a:t>SQL</a:t>
            </a:r>
          </a:p>
        </p:txBody>
      </p:sp>
      <p:sp>
        <p:nvSpPr>
          <p:cNvPr id="115" name="Line 13"/>
          <p:cNvSpPr>
            <a:spLocks noChangeShapeType="1"/>
          </p:cNvSpPr>
          <p:nvPr/>
        </p:nvSpPr>
        <p:spPr bwMode="auto">
          <a:xfrm>
            <a:off x="2725615" y="2508288"/>
            <a:ext cx="1437911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stealth"/>
            <a:tailEnd type="stealth" w="med" len="med"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158" name="AutoShape 10"/>
          <p:cNvSpPr>
            <a:spLocks noChangeArrowheads="1"/>
          </p:cNvSpPr>
          <p:nvPr/>
        </p:nvSpPr>
        <p:spPr bwMode="auto">
          <a:xfrm>
            <a:off x="7274402" y="1912328"/>
            <a:ext cx="494188" cy="342901"/>
          </a:xfrm>
          <a:prstGeom prst="roundRect">
            <a:avLst>
              <a:gd name="adj" fmla="val 0"/>
            </a:avLst>
          </a:prstGeom>
          <a:solidFill>
            <a:schemeClr val="accent2">
              <a:lumMod val="60000"/>
              <a:lumOff val="40000"/>
            </a:schemeClr>
          </a:solidFill>
          <a:ln w="25400">
            <a:solidFill>
              <a:schemeClr val="accent2">
                <a:lumMod val="75000"/>
              </a:schemeClr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dirty="0" err="1" smtClean="0"/>
              <a:t>ui</a:t>
            </a:r>
            <a:endParaRPr lang="en-US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Context</a:t>
            </a:r>
            <a:endParaRPr lang="el-GR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./</a:t>
            </a:r>
            <a:r>
              <a:rPr lang="en-US" dirty="0" err="1" smtClean="0"/>
              <a:t>kamaki</a:t>
            </a:r>
            <a:endParaRPr lang="el-GR" dirty="0"/>
          </a:p>
        </p:txBody>
      </p:sp>
      <p:sp>
        <p:nvSpPr>
          <p:cNvPr id="7" name="TextBox 6"/>
          <p:cNvSpPr txBox="1"/>
          <p:nvPr/>
        </p:nvSpPr>
        <p:spPr>
          <a:xfrm>
            <a:off x="261258" y="1489165"/>
            <a:ext cx="8882742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Consolas" pitchFamily="49" charset="0"/>
              </a:rPr>
              <a:t>$ </a:t>
            </a:r>
            <a:r>
              <a:rPr lang="en-US" b="1" dirty="0" err="1" smtClean="0">
                <a:latin typeface="Consolas" pitchFamily="49" charset="0"/>
              </a:rPr>
              <a:t>ipython</a:t>
            </a:r>
            <a:endParaRPr lang="en-US" b="1" dirty="0" smtClean="0">
              <a:latin typeface="Consolas" pitchFamily="49" charset="0"/>
            </a:endParaRPr>
          </a:p>
          <a:p>
            <a:endParaRPr lang="en-US" dirty="0" smtClean="0">
              <a:latin typeface="Consolas" pitchFamily="49" charset="0"/>
            </a:endParaRPr>
          </a:p>
          <a:p>
            <a:r>
              <a:rPr lang="en-US" dirty="0" smtClean="0">
                <a:latin typeface="Consolas" pitchFamily="49" charset="0"/>
              </a:rPr>
              <a:t>In [1]: </a:t>
            </a:r>
            <a:r>
              <a:rPr lang="en-US" b="1" dirty="0" smtClean="0">
                <a:latin typeface="Consolas" pitchFamily="49" charset="0"/>
              </a:rPr>
              <a:t>from </a:t>
            </a:r>
            <a:r>
              <a:rPr lang="en-US" b="1" dirty="0" err="1" smtClean="0">
                <a:latin typeface="Consolas" pitchFamily="49" charset="0"/>
              </a:rPr>
              <a:t>kamaki.client</a:t>
            </a:r>
            <a:r>
              <a:rPr lang="en-US" b="1" dirty="0" smtClean="0">
                <a:latin typeface="Consolas" pitchFamily="49" charset="0"/>
              </a:rPr>
              <a:t> import Client</a:t>
            </a:r>
          </a:p>
          <a:p>
            <a:r>
              <a:rPr lang="en-US" dirty="0" smtClean="0">
                <a:latin typeface="Consolas" pitchFamily="49" charset="0"/>
              </a:rPr>
              <a:t>In [2]: </a:t>
            </a:r>
            <a:r>
              <a:rPr lang="en-US" b="1" dirty="0" smtClean="0">
                <a:latin typeface="Consolas" pitchFamily="49" charset="0"/>
              </a:rPr>
              <a:t>c = Client('http://localhost:8000/api/v1.1', "1234527db2…")</a:t>
            </a:r>
          </a:p>
          <a:p>
            <a:r>
              <a:rPr lang="en-US" dirty="0" smtClean="0">
                <a:latin typeface="Consolas" pitchFamily="49" charset="0"/>
              </a:rPr>
              <a:t>In [3]: </a:t>
            </a:r>
            <a:r>
              <a:rPr lang="en-US" b="1" dirty="0" err="1" smtClean="0">
                <a:latin typeface="Consolas" pitchFamily="49" charset="0"/>
              </a:rPr>
              <a:t>c.list_flavors</a:t>
            </a:r>
            <a:r>
              <a:rPr lang="en-US" b="1" dirty="0" smtClean="0">
                <a:latin typeface="Consolas" pitchFamily="49" charset="0"/>
              </a:rPr>
              <a:t>()</a:t>
            </a:r>
          </a:p>
          <a:p>
            <a:r>
              <a:rPr lang="en-US" b="1" dirty="0" smtClean="0">
                <a:latin typeface="Consolas" pitchFamily="49" charset="0"/>
              </a:rPr>
              <a:t>…</a:t>
            </a:r>
          </a:p>
          <a:p>
            <a:r>
              <a:rPr lang="en-US" dirty="0" smtClean="0">
                <a:latin typeface="Consolas" pitchFamily="49" charset="0"/>
              </a:rPr>
              <a:t>In [4]: </a:t>
            </a:r>
            <a:r>
              <a:rPr lang="en-US" b="1" dirty="0" err="1" smtClean="0">
                <a:latin typeface="Consolas" pitchFamily="49" charset="0"/>
              </a:rPr>
              <a:t>i</a:t>
            </a:r>
            <a:r>
              <a:rPr lang="en-US" b="1" dirty="0" smtClean="0">
                <a:latin typeface="Consolas" pitchFamily="49" charset="0"/>
              </a:rPr>
              <a:t> = </a:t>
            </a:r>
            <a:r>
              <a:rPr lang="en-US" b="1" dirty="0" err="1" smtClean="0">
                <a:latin typeface="Consolas" pitchFamily="49" charset="0"/>
              </a:rPr>
              <a:t>c.list_images</a:t>
            </a:r>
            <a:r>
              <a:rPr lang="en-US" b="1" dirty="0" smtClean="0">
                <a:latin typeface="Consolas" pitchFamily="49" charset="0"/>
              </a:rPr>
              <a:t>()</a:t>
            </a:r>
          </a:p>
          <a:p>
            <a:r>
              <a:rPr lang="en-US" dirty="0" smtClean="0">
                <a:latin typeface="Consolas" pitchFamily="49" charset="0"/>
              </a:rPr>
              <a:t>In [5]: </a:t>
            </a:r>
            <a:r>
              <a:rPr lang="en-US" b="1" dirty="0" err="1" smtClean="0">
                <a:latin typeface="Consolas" pitchFamily="49" charset="0"/>
              </a:rPr>
              <a:t>i</a:t>
            </a:r>
            <a:r>
              <a:rPr lang="en-US" b="1" dirty="0" smtClean="0">
                <a:latin typeface="Consolas" pitchFamily="49" charset="0"/>
              </a:rPr>
              <a:t>[5]</a:t>
            </a:r>
          </a:p>
          <a:p>
            <a:r>
              <a:rPr lang="en-US" dirty="0" smtClean="0">
                <a:latin typeface="Consolas" pitchFamily="49" charset="0"/>
              </a:rPr>
              <a:t>{</a:t>
            </a:r>
            <a:r>
              <a:rPr lang="en-US" dirty="0" err="1" smtClean="0">
                <a:latin typeface="Consolas" pitchFamily="49" charset="0"/>
              </a:rPr>
              <a:t>u'created</a:t>
            </a:r>
            <a:r>
              <a:rPr lang="en-US" dirty="0" smtClean="0">
                <a:latin typeface="Consolas" pitchFamily="49" charset="0"/>
              </a:rPr>
              <a:t>': u'2011-06-09T00:00:00+00:00',</a:t>
            </a:r>
          </a:p>
          <a:p>
            <a:r>
              <a:rPr lang="en-US" dirty="0" smtClean="0">
                <a:latin typeface="Consolas" pitchFamily="49" charset="0"/>
              </a:rPr>
              <a:t> </a:t>
            </a:r>
            <a:r>
              <a:rPr lang="en-US" dirty="0" err="1" smtClean="0">
                <a:latin typeface="Consolas" pitchFamily="49" charset="0"/>
              </a:rPr>
              <a:t>u'id</a:t>
            </a:r>
            <a:r>
              <a:rPr lang="en-US" dirty="0" smtClean="0">
                <a:latin typeface="Consolas" pitchFamily="49" charset="0"/>
              </a:rPr>
              <a:t>': 7,</a:t>
            </a:r>
          </a:p>
          <a:p>
            <a:r>
              <a:rPr lang="en-US" dirty="0" smtClean="0">
                <a:latin typeface="Consolas" pitchFamily="49" charset="0"/>
              </a:rPr>
              <a:t> </a:t>
            </a:r>
            <a:r>
              <a:rPr lang="en-US" dirty="0" err="1" smtClean="0">
                <a:latin typeface="Consolas" pitchFamily="49" charset="0"/>
              </a:rPr>
              <a:t>u'metadata</a:t>
            </a:r>
            <a:r>
              <a:rPr lang="en-US" dirty="0" smtClean="0">
                <a:latin typeface="Consolas" pitchFamily="49" charset="0"/>
              </a:rPr>
              <a:t>': {</a:t>
            </a:r>
            <a:r>
              <a:rPr lang="en-US" dirty="0" err="1" smtClean="0">
                <a:latin typeface="Consolas" pitchFamily="49" charset="0"/>
              </a:rPr>
              <a:t>u'values</a:t>
            </a:r>
            <a:r>
              <a:rPr lang="en-US" dirty="0" smtClean="0">
                <a:latin typeface="Consolas" pitchFamily="49" charset="0"/>
              </a:rPr>
              <a:t>': {</a:t>
            </a:r>
            <a:r>
              <a:rPr lang="en-US" dirty="0" err="1" smtClean="0">
                <a:latin typeface="Consolas" pitchFamily="49" charset="0"/>
              </a:rPr>
              <a:t>u'OS</a:t>
            </a:r>
            <a:r>
              <a:rPr lang="en-US" dirty="0" smtClean="0">
                <a:latin typeface="Consolas" pitchFamily="49" charset="0"/>
              </a:rPr>
              <a:t>': </a:t>
            </a:r>
            <a:r>
              <a:rPr lang="en-US" dirty="0" err="1" smtClean="0">
                <a:latin typeface="Consolas" pitchFamily="49" charset="0"/>
              </a:rPr>
              <a:t>u'windows</a:t>
            </a:r>
            <a:r>
              <a:rPr lang="en-US" dirty="0" smtClean="0">
                <a:latin typeface="Consolas" pitchFamily="49" charset="0"/>
              </a:rPr>
              <a:t>',</a:t>
            </a:r>
          </a:p>
          <a:p>
            <a:r>
              <a:rPr lang="en-US" dirty="0" smtClean="0">
                <a:latin typeface="Consolas" pitchFamily="49" charset="0"/>
              </a:rPr>
              <a:t>			     </a:t>
            </a:r>
            <a:r>
              <a:rPr lang="en-US" dirty="0" err="1" smtClean="0">
                <a:latin typeface="Consolas" pitchFamily="49" charset="0"/>
              </a:rPr>
              <a:t>u'size</a:t>
            </a:r>
            <a:r>
              <a:rPr lang="en-US" dirty="0" smtClean="0">
                <a:latin typeface="Consolas" pitchFamily="49" charset="0"/>
              </a:rPr>
              <a:t>': u'11000'}},</a:t>
            </a:r>
          </a:p>
          <a:p>
            <a:r>
              <a:rPr lang="en-US" dirty="0" smtClean="0">
                <a:latin typeface="Consolas" pitchFamily="49" charset="0"/>
              </a:rPr>
              <a:t> </a:t>
            </a:r>
            <a:r>
              <a:rPr lang="en-US" dirty="0" err="1" smtClean="0">
                <a:latin typeface="Consolas" pitchFamily="49" charset="0"/>
              </a:rPr>
              <a:t>u'name</a:t>
            </a:r>
            <a:r>
              <a:rPr lang="en-US" dirty="0" smtClean="0">
                <a:latin typeface="Consolas" pitchFamily="49" charset="0"/>
              </a:rPr>
              <a:t>': </a:t>
            </a:r>
            <a:r>
              <a:rPr lang="en-US" dirty="0" err="1" smtClean="0">
                <a:latin typeface="Consolas" pitchFamily="49" charset="0"/>
              </a:rPr>
              <a:t>u'Windows</a:t>
            </a:r>
            <a:r>
              <a:rPr lang="en-US" dirty="0" smtClean="0">
                <a:latin typeface="Consolas" pitchFamily="49" charset="0"/>
              </a:rPr>
              <a:t>',</a:t>
            </a:r>
          </a:p>
          <a:p>
            <a:r>
              <a:rPr lang="en-US" dirty="0" smtClean="0">
                <a:latin typeface="Consolas" pitchFamily="49" charset="0"/>
              </a:rPr>
              <a:t> </a:t>
            </a:r>
            <a:r>
              <a:rPr lang="en-US" dirty="0" err="1" smtClean="0">
                <a:latin typeface="Consolas" pitchFamily="49" charset="0"/>
              </a:rPr>
              <a:t>u'progress</a:t>
            </a:r>
            <a:r>
              <a:rPr lang="en-US" dirty="0" smtClean="0">
                <a:latin typeface="Consolas" pitchFamily="49" charset="0"/>
              </a:rPr>
              <a:t>': 100,</a:t>
            </a:r>
          </a:p>
          <a:p>
            <a:r>
              <a:rPr lang="en-US" dirty="0" smtClean="0">
                <a:latin typeface="Consolas" pitchFamily="49" charset="0"/>
              </a:rPr>
              <a:t> </a:t>
            </a:r>
            <a:r>
              <a:rPr lang="en-US" dirty="0" err="1" smtClean="0">
                <a:latin typeface="Consolas" pitchFamily="49" charset="0"/>
              </a:rPr>
              <a:t>u'status</a:t>
            </a:r>
            <a:r>
              <a:rPr lang="en-US" dirty="0" smtClean="0">
                <a:latin typeface="Consolas" pitchFamily="49" charset="0"/>
              </a:rPr>
              <a:t>': </a:t>
            </a:r>
            <a:r>
              <a:rPr lang="en-US" dirty="0" err="1" smtClean="0">
                <a:latin typeface="Consolas" pitchFamily="49" charset="0"/>
              </a:rPr>
              <a:t>u'ACTIVE</a:t>
            </a:r>
            <a:r>
              <a:rPr lang="en-US" dirty="0" smtClean="0">
                <a:latin typeface="Consolas" pitchFamily="49" charset="0"/>
              </a:rPr>
              <a:t>',</a:t>
            </a:r>
          </a:p>
          <a:p>
            <a:r>
              <a:rPr lang="en-US" dirty="0" smtClean="0">
                <a:latin typeface="Consolas" pitchFamily="49" charset="0"/>
              </a:rPr>
              <a:t> </a:t>
            </a:r>
            <a:r>
              <a:rPr lang="en-US" dirty="0" err="1" smtClean="0">
                <a:latin typeface="Consolas" pitchFamily="49" charset="0"/>
              </a:rPr>
              <a:t>u'updated</a:t>
            </a:r>
            <a:r>
              <a:rPr lang="en-US" dirty="0" smtClean="0">
                <a:latin typeface="Consolas" pitchFamily="49" charset="0"/>
              </a:rPr>
              <a:t>': u'2011-09-12T14:47:12+00:00'}</a:t>
            </a:r>
          </a:p>
          <a:p>
            <a:r>
              <a:rPr lang="en-US" dirty="0" smtClean="0">
                <a:latin typeface="Consolas" pitchFamily="49" charset="0"/>
              </a:rPr>
              <a:t>In [6]: </a:t>
            </a:r>
            <a:r>
              <a:rPr lang="en-US" b="1" dirty="0" err="1" smtClean="0">
                <a:latin typeface="Consolas" pitchFamily="49" charset="0"/>
              </a:rPr>
              <a:t>c.create_server</a:t>
            </a:r>
            <a:r>
              <a:rPr lang="en-US" b="1" dirty="0" smtClean="0">
                <a:latin typeface="Consolas" pitchFamily="49" charset="0"/>
              </a:rPr>
              <a:t>('mywin1', 3, 5)</a:t>
            </a:r>
            <a:endParaRPr lang="en-US" b="1" dirty="0">
              <a:latin typeface="Consolas" pitchFamily="49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./</a:t>
            </a:r>
            <a:r>
              <a:rPr lang="en-US" dirty="0" err="1" smtClean="0"/>
              <a:t>kamaki</a:t>
            </a:r>
            <a:endParaRPr lang="el-GR" dirty="0"/>
          </a:p>
        </p:txBody>
      </p:sp>
      <p:sp>
        <p:nvSpPr>
          <p:cNvPr id="7" name="TextBox 6"/>
          <p:cNvSpPr txBox="1"/>
          <p:nvPr/>
        </p:nvSpPr>
        <p:spPr>
          <a:xfrm>
            <a:off x="261258" y="1489165"/>
            <a:ext cx="8882742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Consolas" pitchFamily="49" charset="0"/>
              </a:rPr>
              <a:t>$ ./</a:t>
            </a:r>
            <a:r>
              <a:rPr lang="en-US" b="1" dirty="0" err="1" smtClean="0">
                <a:latin typeface="Consolas" pitchFamily="49" charset="0"/>
              </a:rPr>
              <a:t>kamaki</a:t>
            </a:r>
            <a:endParaRPr lang="en-US" b="1" dirty="0" smtClean="0">
              <a:latin typeface="Consolas" pitchFamily="49" charset="0"/>
            </a:endParaRPr>
          </a:p>
          <a:p>
            <a:r>
              <a:rPr lang="en-US" dirty="0" smtClean="0">
                <a:latin typeface="Consolas" pitchFamily="49" charset="0"/>
              </a:rPr>
              <a:t>Usage: </a:t>
            </a:r>
            <a:r>
              <a:rPr lang="en-US" dirty="0" err="1" smtClean="0">
                <a:latin typeface="Consolas" pitchFamily="49" charset="0"/>
              </a:rPr>
              <a:t>kamaki</a:t>
            </a:r>
            <a:r>
              <a:rPr lang="en-US" dirty="0" smtClean="0">
                <a:latin typeface="Consolas" pitchFamily="49" charset="0"/>
              </a:rPr>
              <a:t> &lt;group&gt; &lt;command&gt;  [options]</a:t>
            </a:r>
          </a:p>
          <a:p>
            <a:r>
              <a:rPr lang="en-US" dirty="0" smtClean="0">
                <a:latin typeface="Consolas" pitchFamily="49" charset="0"/>
              </a:rPr>
              <a:t>…</a:t>
            </a:r>
          </a:p>
          <a:p>
            <a:r>
              <a:rPr lang="en-US" dirty="0" smtClean="0">
                <a:latin typeface="Consolas" pitchFamily="49" charset="0"/>
              </a:rPr>
              <a:t>  --</a:t>
            </a:r>
            <a:r>
              <a:rPr lang="en-US" dirty="0" err="1" smtClean="0">
                <a:latin typeface="Consolas" pitchFamily="49" charset="0"/>
              </a:rPr>
              <a:t>api</a:t>
            </a:r>
            <a:r>
              <a:rPr lang="en-US" dirty="0" smtClean="0">
                <a:latin typeface="Consolas" pitchFamily="49" charset="0"/>
              </a:rPr>
              <a:t>=API      </a:t>
            </a:r>
            <a:r>
              <a:rPr lang="en-US" dirty="0" err="1" smtClean="0">
                <a:latin typeface="Consolas" pitchFamily="49" charset="0"/>
              </a:rPr>
              <a:t>API</a:t>
            </a:r>
            <a:r>
              <a:rPr lang="en-US" dirty="0" smtClean="0">
                <a:latin typeface="Consolas" pitchFamily="49" charset="0"/>
              </a:rPr>
              <a:t> can be either </a:t>
            </a:r>
            <a:r>
              <a:rPr lang="en-US" dirty="0" err="1" smtClean="0">
                <a:latin typeface="Consolas" pitchFamily="49" charset="0"/>
              </a:rPr>
              <a:t>openstack</a:t>
            </a:r>
            <a:r>
              <a:rPr lang="en-US" dirty="0" smtClean="0">
                <a:latin typeface="Consolas" pitchFamily="49" charset="0"/>
              </a:rPr>
              <a:t> or </a:t>
            </a:r>
            <a:r>
              <a:rPr lang="en-US" dirty="0" err="1" smtClean="0">
                <a:latin typeface="Consolas" pitchFamily="49" charset="0"/>
              </a:rPr>
              <a:t>synnefo</a:t>
            </a:r>
            <a:endParaRPr lang="en-US" dirty="0" smtClean="0">
              <a:latin typeface="Consolas" pitchFamily="49" charset="0"/>
            </a:endParaRPr>
          </a:p>
          <a:p>
            <a:r>
              <a:rPr lang="en-US" dirty="0" smtClean="0">
                <a:latin typeface="Consolas" pitchFamily="49" charset="0"/>
              </a:rPr>
              <a:t>  --</a:t>
            </a:r>
            <a:r>
              <a:rPr lang="en-US" dirty="0" err="1" smtClean="0">
                <a:latin typeface="Consolas" pitchFamily="49" charset="0"/>
              </a:rPr>
              <a:t>url</a:t>
            </a:r>
            <a:r>
              <a:rPr lang="en-US" dirty="0" smtClean="0">
                <a:latin typeface="Consolas" pitchFamily="49" charset="0"/>
              </a:rPr>
              <a:t>=URL      API URL</a:t>
            </a:r>
          </a:p>
          <a:p>
            <a:r>
              <a:rPr lang="en-US" dirty="0" smtClean="0">
                <a:latin typeface="Consolas" pitchFamily="49" charset="0"/>
              </a:rPr>
              <a:t>  --token=TOKEN  use token </a:t>
            </a:r>
            <a:r>
              <a:rPr lang="en-US" dirty="0" err="1" smtClean="0">
                <a:latin typeface="Consolas" pitchFamily="49" charset="0"/>
              </a:rPr>
              <a:t>TOKEN</a:t>
            </a:r>
            <a:endParaRPr lang="en-US" dirty="0" smtClean="0">
              <a:latin typeface="Consolas" pitchFamily="49" charset="0"/>
            </a:endParaRPr>
          </a:p>
          <a:p>
            <a:r>
              <a:rPr lang="en-US" dirty="0" smtClean="0">
                <a:latin typeface="Consolas" pitchFamily="49" charset="0"/>
              </a:rPr>
              <a:t>…</a:t>
            </a:r>
          </a:p>
          <a:p>
            <a:endParaRPr lang="en-US" dirty="0" smtClean="0">
              <a:latin typeface="Consolas" pitchFamily="49" charset="0"/>
            </a:endParaRPr>
          </a:p>
          <a:p>
            <a:r>
              <a:rPr lang="en-US" dirty="0" smtClean="0">
                <a:latin typeface="Consolas" pitchFamily="49" charset="0"/>
              </a:rPr>
              <a:t>Commands:</a:t>
            </a:r>
          </a:p>
          <a:p>
            <a:r>
              <a:rPr lang="en-US" dirty="0" smtClean="0">
                <a:latin typeface="Consolas" pitchFamily="49" charset="0"/>
              </a:rPr>
              <a:t>  flavor info          get flavor details</a:t>
            </a:r>
          </a:p>
          <a:p>
            <a:r>
              <a:rPr lang="en-US" dirty="0" smtClean="0">
                <a:latin typeface="Consolas" pitchFamily="49" charset="0"/>
              </a:rPr>
              <a:t>  flavor list          </a:t>
            </a:r>
            <a:r>
              <a:rPr lang="en-US" dirty="0" err="1" smtClean="0">
                <a:latin typeface="Consolas" pitchFamily="49" charset="0"/>
              </a:rPr>
              <a:t>list</a:t>
            </a:r>
            <a:r>
              <a:rPr lang="en-US" dirty="0" smtClean="0">
                <a:latin typeface="Consolas" pitchFamily="49" charset="0"/>
              </a:rPr>
              <a:t> flavors</a:t>
            </a:r>
          </a:p>
          <a:p>
            <a:r>
              <a:rPr lang="en-US" dirty="0" smtClean="0">
                <a:latin typeface="Consolas" pitchFamily="49" charset="0"/>
              </a:rPr>
              <a:t>…</a:t>
            </a:r>
          </a:p>
          <a:p>
            <a:r>
              <a:rPr lang="en-US" dirty="0" smtClean="0">
                <a:latin typeface="Consolas" pitchFamily="49" charset="0"/>
              </a:rPr>
              <a:t>  image create         </a:t>
            </a:r>
            <a:r>
              <a:rPr lang="en-US" dirty="0" err="1" smtClean="0">
                <a:latin typeface="Consolas" pitchFamily="49" charset="0"/>
              </a:rPr>
              <a:t>create</a:t>
            </a:r>
            <a:r>
              <a:rPr lang="en-US" dirty="0" smtClean="0">
                <a:latin typeface="Consolas" pitchFamily="49" charset="0"/>
              </a:rPr>
              <a:t> image</a:t>
            </a:r>
          </a:p>
          <a:p>
            <a:r>
              <a:rPr lang="en-US" dirty="0" smtClean="0">
                <a:latin typeface="Consolas" pitchFamily="49" charset="0"/>
              </a:rPr>
              <a:t>  image delete         </a:t>
            </a:r>
            <a:r>
              <a:rPr lang="en-US" dirty="0" err="1" smtClean="0">
                <a:latin typeface="Consolas" pitchFamily="49" charset="0"/>
              </a:rPr>
              <a:t>delete</a:t>
            </a:r>
            <a:r>
              <a:rPr lang="en-US" dirty="0" smtClean="0">
                <a:latin typeface="Consolas" pitchFamily="49" charset="0"/>
              </a:rPr>
              <a:t> image</a:t>
            </a:r>
          </a:p>
          <a:p>
            <a:endParaRPr lang="en-US" dirty="0" smtClean="0">
              <a:latin typeface="Consolas" pitchFamily="49" charset="0"/>
            </a:endParaRPr>
          </a:p>
          <a:p>
            <a:r>
              <a:rPr lang="en-US" dirty="0" smtClean="0">
                <a:latin typeface="Consolas" pitchFamily="49" charset="0"/>
              </a:rPr>
              <a:t>$ ./</a:t>
            </a:r>
            <a:r>
              <a:rPr lang="en-US" b="1" dirty="0" err="1" smtClean="0">
                <a:latin typeface="Consolas" pitchFamily="49" charset="0"/>
              </a:rPr>
              <a:t>kamaki</a:t>
            </a:r>
            <a:r>
              <a:rPr lang="en-US" b="1" dirty="0" smtClean="0">
                <a:latin typeface="Consolas" pitchFamily="49" charset="0"/>
              </a:rPr>
              <a:t> server shutdown 101 --</a:t>
            </a:r>
            <a:r>
              <a:rPr lang="en-US" b="1" dirty="0" err="1" smtClean="0">
                <a:latin typeface="Consolas" pitchFamily="49" charset="0"/>
              </a:rPr>
              <a:t>url</a:t>
            </a:r>
            <a:r>
              <a:rPr lang="en-US" b="1" dirty="0" smtClean="0">
                <a:latin typeface="Consolas" pitchFamily="49" charset="0"/>
              </a:rPr>
              <a:t>=http://localhost:8000/api/v1.1</a:t>
            </a:r>
          </a:p>
          <a:p>
            <a:r>
              <a:rPr lang="en-US" b="1" dirty="0" smtClean="0">
                <a:latin typeface="Consolas" pitchFamily="49" charset="0"/>
              </a:rPr>
              <a:t>--token=1234527db2…</a:t>
            </a:r>
            <a:endParaRPr lang="en-US" b="1" dirty="0">
              <a:latin typeface="Consolas" pitchFamily="49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More interaction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58834"/>
            <a:ext cx="8229600" cy="5059680"/>
          </a:xfrm>
        </p:spPr>
        <p:txBody>
          <a:bodyPr>
            <a:normAutofit/>
          </a:bodyPr>
          <a:lstStyle/>
          <a:p>
            <a:r>
              <a:rPr lang="en-US" dirty="0" smtClean="0"/>
              <a:t>Identity Management</a:t>
            </a:r>
          </a:p>
          <a:p>
            <a:pPr lvl="1"/>
            <a:r>
              <a:rPr lang="en-US" dirty="0" smtClean="0"/>
              <a:t>Provides the user base for </a:t>
            </a:r>
            <a:r>
              <a:rPr lang="en-US" b="1" dirty="0" smtClean="0">
                <a:sym typeface="Symbol"/>
              </a:rPr>
              <a:t></a:t>
            </a:r>
            <a:r>
              <a:rPr lang="en-US" dirty="0" err="1" smtClean="0"/>
              <a:t>okeanos</a:t>
            </a:r>
            <a:endParaRPr lang="en-US" dirty="0" smtClean="0"/>
          </a:p>
          <a:p>
            <a:pPr lvl="1"/>
            <a:r>
              <a:rPr lang="en-US" dirty="0" smtClean="0"/>
              <a:t>Once authenticated, the user retrieves an</a:t>
            </a:r>
            <a:br>
              <a:rPr lang="en-US" dirty="0" smtClean="0"/>
            </a:br>
            <a:r>
              <a:rPr lang="en-US" dirty="0" smtClean="0"/>
              <a:t>auth token for programmatic access</a:t>
            </a:r>
          </a:p>
          <a:p>
            <a:r>
              <a:rPr lang="en-US" dirty="0" err="1" smtClean="0"/>
              <a:t>Pithos</a:t>
            </a:r>
            <a:r>
              <a:rPr lang="en-US" dirty="0" smtClean="0"/>
              <a:t>+ storage service</a:t>
            </a:r>
          </a:p>
          <a:p>
            <a:pPr lvl="1"/>
            <a:r>
              <a:rPr lang="en-US" dirty="0" smtClean="0"/>
              <a:t>Aim is to provide the Image service for </a:t>
            </a:r>
            <a:r>
              <a:rPr lang="en-US" b="1" dirty="0" smtClean="0">
                <a:sym typeface="Symbol"/>
              </a:rPr>
              <a:t></a:t>
            </a:r>
            <a:r>
              <a:rPr lang="en-US" dirty="0" smtClean="0"/>
              <a:t>okeanos </a:t>
            </a:r>
          </a:p>
          <a:p>
            <a:pPr lvl="1"/>
            <a:r>
              <a:rPr lang="en-US" dirty="0" smtClean="0"/>
              <a:t>Sharing a common storage backend on RADOS</a:t>
            </a:r>
          </a:p>
          <a:p>
            <a:r>
              <a:rPr lang="en-US" dirty="0" smtClean="0"/>
              <a:t>Aquarium</a:t>
            </a:r>
          </a:p>
          <a:p>
            <a:pPr lvl="1"/>
            <a:r>
              <a:rPr lang="en-US" dirty="0" smtClean="0"/>
              <a:t>Common crediting and billing infrastructure</a:t>
            </a:r>
          </a:p>
          <a:p>
            <a:pPr lvl="1"/>
            <a:endParaRPr lang="en-US" dirty="0" smtClean="0"/>
          </a:p>
          <a:p>
            <a:pPr lvl="1"/>
            <a:endParaRPr lang="el-G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Upcoming</a:t>
            </a:r>
            <a:endParaRPr lang="el-GR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Upcoming goals</a:t>
            </a:r>
            <a:endParaRPr lang="el-GR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771650"/>
            <a:ext cx="8229600" cy="4846864"/>
          </a:xfrm>
        </p:spPr>
        <p:txBody>
          <a:bodyPr>
            <a:normAutofit/>
          </a:bodyPr>
          <a:lstStyle/>
          <a:p>
            <a:r>
              <a:rPr lang="en-US" dirty="0" smtClean="0"/>
              <a:t>short-term: Synnefo v0.8</a:t>
            </a:r>
          </a:p>
          <a:p>
            <a:pPr lvl="1"/>
            <a:r>
              <a:rPr lang="en-US" dirty="0" smtClean="0"/>
              <a:t>user-visible storage </a:t>
            </a:r>
            <a:r>
              <a:rPr lang="en-US" dirty="0" err="1" smtClean="0"/>
              <a:t>backends</a:t>
            </a:r>
            <a:endParaRPr lang="en-US" dirty="0" smtClean="0"/>
          </a:p>
          <a:p>
            <a:pPr lvl="1"/>
            <a:r>
              <a:rPr lang="en-US" dirty="0" smtClean="0"/>
              <a:t>VMs with RADOS-based storage</a:t>
            </a:r>
          </a:p>
          <a:p>
            <a:pPr lvl="1"/>
            <a:r>
              <a:rPr lang="en-US" dirty="0" smtClean="0"/>
              <a:t>Custom Image registry, custom Image deployment</a:t>
            </a:r>
          </a:p>
          <a:p>
            <a:r>
              <a:rPr lang="en-US" dirty="0" smtClean="0"/>
              <a:t>medium-term</a:t>
            </a:r>
          </a:p>
          <a:p>
            <a:pPr lvl="1"/>
            <a:r>
              <a:rPr lang="en-US" dirty="0" smtClean="0"/>
              <a:t>Dynamic disks, </a:t>
            </a:r>
            <a:r>
              <a:rPr lang="en-US" dirty="0" err="1" smtClean="0"/>
              <a:t>clonable</a:t>
            </a:r>
            <a:r>
              <a:rPr lang="en-US" dirty="0" smtClean="0"/>
              <a:t> / </a:t>
            </a:r>
            <a:r>
              <a:rPr lang="en-US" dirty="0" err="1" smtClean="0"/>
              <a:t>snapshottable</a:t>
            </a:r>
            <a:r>
              <a:rPr lang="en-US" dirty="0" smtClean="0"/>
              <a:t> / attachable disks</a:t>
            </a:r>
          </a:p>
          <a:p>
            <a:pPr lvl="1"/>
            <a:r>
              <a:rPr lang="en-US" dirty="0" smtClean="0"/>
              <a:t>integration with </a:t>
            </a:r>
            <a:r>
              <a:rPr lang="en-US" dirty="0" err="1" smtClean="0"/>
              <a:t>Pithos</a:t>
            </a:r>
            <a:r>
              <a:rPr lang="en-US" dirty="0" smtClean="0"/>
              <a:t>+, single user base</a:t>
            </a:r>
          </a:p>
          <a:p>
            <a:r>
              <a:rPr lang="en-US" dirty="0" smtClean="0"/>
              <a:t>Beta when datacenter is fully populated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Upcoming goals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66849"/>
            <a:ext cx="8229600" cy="5083419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Credit-based resource allocation</a:t>
            </a:r>
          </a:p>
          <a:p>
            <a:r>
              <a:rPr lang="en-US" dirty="0" smtClean="0"/>
              <a:t>Abstract away the Ganeti backend, replace with backend connector behind the MQ</a:t>
            </a:r>
          </a:p>
          <a:p>
            <a:pPr lvl="1"/>
            <a:r>
              <a:rPr lang="en-US" dirty="0" smtClean="0"/>
              <a:t>Release to community as reference implementation of </a:t>
            </a:r>
            <a:r>
              <a:rPr lang="en-US" dirty="0" err="1" smtClean="0"/>
              <a:t>OpenStack</a:t>
            </a:r>
            <a:r>
              <a:rPr lang="en-US" dirty="0" smtClean="0"/>
              <a:t> Compute v1.1</a:t>
            </a:r>
          </a:p>
          <a:p>
            <a:r>
              <a:rPr lang="en-US" dirty="0" smtClean="0"/>
              <a:t>Support live modification of VMs in Ganeti</a:t>
            </a:r>
          </a:p>
          <a:p>
            <a:r>
              <a:rPr lang="en-US" dirty="0" smtClean="0"/>
              <a:t>Snapshots, clones in storage layer</a:t>
            </a:r>
          </a:p>
          <a:p>
            <a:pPr lvl="1"/>
            <a:r>
              <a:rPr lang="en-US" dirty="0" smtClean="0"/>
              <a:t>Dramatic decrease in VM initialization time</a:t>
            </a:r>
          </a:p>
          <a:p>
            <a:pPr lvl="1"/>
            <a:r>
              <a:rPr lang="en-US" dirty="0" smtClean="0"/>
              <a:t>Support workloads with 100s of ephemeral VMs</a:t>
            </a:r>
          </a:p>
          <a:p>
            <a:pPr lvl="2"/>
            <a:r>
              <a:rPr lang="en-US" dirty="0" smtClean="0"/>
              <a:t>e.g. for scientific computation, MPI jobs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Sights</a:t>
            </a:r>
            <a:endParaRPr lang="el-GR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01-novms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9" y="0"/>
            <a:ext cx="9140541" cy="6858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02-wizard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9" y="0"/>
            <a:ext cx="9140541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03-wizard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9" y="0"/>
            <a:ext cx="9140541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04-wizard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9" y="0"/>
            <a:ext cx="9140541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05-vmcreated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9" y="0"/>
            <a:ext cx="9140541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06-vmlist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9" y="0"/>
            <a:ext cx="9140541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07-shutdow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9" y="0"/>
            <a:ext cx="9140541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08-actions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9" y="0"/>
            <a:ext cx="9140541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08-actions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9" y="0"/>
            <a:ext cx="9140541" cy="685799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08-actions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9" y="0"/>
            <a:ext cx="9140540" cy="685799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08-actions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9" y="0"/>
            <a:ext cx="9140540" cy="685799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08-actions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9" y="0"/>
            <a:ext cx="9140540" cy="685799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08-actions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9" y="0"/>
            <a:ext cx="9140540" cy="685799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08-actions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30" y="0"/>
            <a:ext cx="9140538" cy="685799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08-actions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30" y="0"/>
            <a:ext cx="9140538" cy="685799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08-actions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30" y="0"/>
            <a:ext cx="9140538" cy="685799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08-actions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30" y="0"/>
            <a:ext cx="9140538" cy="685799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08-actions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30" y="0"/>
            <a:ext cx="9140538" cy="685799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08-actions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30" y="0"/>
            <a:ext cx="9140538" cy="685799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08-actions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30" y="0"/>
            <a:ext cx="9140537" cy="685799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08-actions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30" y="0"/>
            <a:ext cx="9140537" cy="685799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08-actions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30" y="0"/>
            <a:ext cx="9140537" cy="685799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08-actions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30" y="0"/>
            <a:ext cx="9140537" cy="685799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08-actions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30" y="0"/>
            <a:ext cx="9140537" cy="685799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Open</a:t>
            </a:r>
            <a:endParaRPr lang="el-GR" dirty="0"/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Opensource</a:t>
            </a:r>
            <a:endParaRPr lang="el-GR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419225"/>
            <a:ext cx="8229600" cy="5200649"/>
          </a:xfrm>
        </p:spPr>
        <p:txBody>
          <a:bodyPr>
            <a:normAutofit fontScale="85000" lnSpcReduction="20000"/>
          </a:bodyPr>
          <a:lstStyle/>
          <a:p>
            <a:r>
              <a:rPr lang="en-US" dirty="0" smtClean="0"/>
              <a:t>Synnefo</a:t>
            </a:r>
          </a:p>
          <a:p>
            <a:pPr lvl="1"/>
            <a:r>
              <a:rPr lang="en-US" dirty="0" smtClean="0"/>
              <a:t>https://code.grnet.gr/projects/synnefo</a:t>
            </a:r>
          </a:p>
          <a:p>
            <a:r>
              <a:rPr lang="en-US" dirty="0" err="1" smtClean="0"/>
              <a:t>Pithos</a:t>
            </a:r>
            <a:r>
              <a:rPr lang="en-US" dirty="0" smtClean="0"/>
              <a:t>+</a:t>
            </a:r>
          </a:p>
          <a:p>
            <a:pPr lvl="1"/>
            <a:r>
              <a:rPr lang="en-US" dirty="0" smtClean="0"/>
              <a:t>https://code.grnet.gr/projects/pithos</a:t>
            </a:r>
          </a:p>
          <a:p>
            <a:r>
              <a:rPr lang="en-US" dirty="0" smtClean="0"/>
              <a:t>Ganeti</a:t>
            </a:r>
          </a:p>
          <a:p>
            <a:pPr lvl="1"/>
            <a:r>
              <a:rPr lang="en-US" dirty="0" smtClean="0"/>
              <a:t>https://code.google.com/p/ganeti</a:t>
            </a:r>
          </a:p>
          <a:p>
            <a:r>
              <a:rPr lang="en-US" dirty="0" err="1" smtClean="0"/>
              <a:t>snf</a:t>
            </a:r>
            <a:r>
              <a:rPr lang="en-US" dirty="0" smtClean="0"/>
              <a:t>-image</a:t>
            </a:r>
          </a:p>
          <a:p>
            <a:pPr lvl="1"/>
            <a:r>
              <a:rPr lang="en-US" dirty="0" smtClean="0"/>
              <a:t>https://code.grnet.gr/projects/snf-image</a:t>
            </a:r>
          </a:p>
          <a:p>
            <a:r>
              <a:rPr lang="en-US" dirty="0" err="1" smtClean="0"/>
              <a:t>kamaki</a:t>
            </a:r>
            <a:endParaRPr lang="en-US" dirty="0" smtClean="0"/>
          </a:p>
          <a:p>
            <a:pPr lvl="1"/>
            <a:r>
              <a:rPr lang="en-US" dirty="0" smtClean="0"/>
              <a:t>https://code.grnet.gr/projects/kamaki</a:t>
            </a:r>
          </a:p>
          <a:p>
            <a:r>
              <a:rPr lang="en-US" dirty="0" err="1" smtClean="0"/>
              <a:t>vncauthproxy</a:t>
            </a:r>
            <a:endParaRPr lang="en-US" dirty="0" smtClean="0"/>
          </a:p>
          <a:p>
            <a:pPr lvl="1"/>
            <a:r>
              <a:rPr lang="en-US" dirty="0" smtClean="0"/>
              <a:t>https://code.grnet.gr/projects/vncauthproxy</a:t>
            </a:r>
          </a:p>
          <a:p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677254"/>
          </a:xfrm>
        </p:spPr>
        <p:txBody>
          <a:bodyPr/>
          <a:lstStyle/>
          <a:p>
            <a:r>
              <a:rPr lang="en-US" dirty="0" smtClean="0"/>
              <a:t>https://okeanos.grnet.gr</a:t>
            </a:r>
            <a:endParaRPr lang="el-GR" dirty="0"/>
          </a:p>
        </p:txBody>
      </p:sp>
      <p:pic>
        <p:nvPicPr>
          <p:cNvPr id="9" name="Picture 8" descr="okeanos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84850" y="1584675"/>
            <a:ext cx="5402850" cy="94515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3189</TotalTime>
  <Words>1270</Words>
  <Application>Microsoft Office PowerPoint</Application>
  <PresentationFormat>On-screen Show (4:3)</PresentationFormat>
  <Paragraphs>368</Paragraphs>
  <Slides>78</Slides>
  <Notes>18</Notes>
  <HiddenSlides>1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78</vt:i4>
      </vt:variant>
    </vt:vector>
  </HeadingPairs>
  <TitlesOfParts>
    <vt:vector size="80" baseType="lpstr">
      <vt:lpstr>Office Theme</vt:lpstr>
      <vt:lpstr>Custom Design</vt:lpstr>
      <vt:lpstr>Delivering IaaS for the Greek Academic and Research Community</vt:lpstr>
      <vt:lpstr>Outline</vt:lpstr>
      <vt:lpstr>What is okeanos?</vt:lpstr>
      <vt:lpstr>Simplicity</vt:lpstr>
      <vt:lpstr>Slide 5</vt:lpstr>
      <vt:lpstr>Slide 6</vt:lpstr>
      <vt:lpstr>Flexibility</vt:lpstr>
      <vt:lpstr>Slide 8</vt:lpstr>
      <vt:lpstr>Slide 9</vt:lpstr>
      <vt:lpstr>okeanos service</vt:lpstr>
      <vt:lpstr>Rationale</vt:lpstr>
      <vt:lpstr>How it all started</vt:lpstr>
      <vt:lpstr>Build on commercial IaaS?</vt:lpstr>
      <vt:lpstr>What about opensource?</vt:lpstr>
      <vt:lpstr>Design</vt:lpstr>
      <vt:lpstr>okeanos design decisions</vt:lpstr>
      <vt:lpstr>okeanos design principles</vt:lpstr>
      <vt:lpstr>Slide 18</vt:lpstr>
      <vt:lpstr>Jigsaw puzzle</vt:lpstr>
      <vt:lpstr>Why Ganeti?</vt:lpstr>
      <vt:lpstr>Why Ganeti?</vt:lpstr>
      <vt:lpstr>Platform</vt:lpstr>
      <vt:lpstr>Software Stack</vt:lpstr>
      <vt:lpstr>Platform Design</vt:lpstr>
      <vt:lpstr>Features</vt:lpstr>
      <vt:lpstr>Virtual Machine Actions</vt:lpstr>
      <vt:lpstr>IaaS – Compute (1)</vt:lpstr>
      <vt:lpstr>IaaS – Compute (2)</vt:lpstr>
      <vt:lpstr>IaaS – Compute (3)</vt:lpstr>
      <vt:lpstr>IaaS – Network (Virtual Ethernets)</vt:lpstr>
      <vt:lpstr>IaaS – Network - Functionality</vt:lpstr>
      <vt:lpstr>Unity</vt:lpstr>
      <vt:lpstr>Images</vt:lpstr>
      <vt:lpstr>Images    Storage</vt:lpstr>
      <vt:lpstr>Images – Golden Image</vt:lpstr>
      <vt:lpstr>IaaS – Storage</vt:lpstr>
      <vt:lpstr>IaaS – Storage</vt:lpstr>
      <vt:lpstr>IaaS – Storage (1)</vt:lpstr>
      <vt:lpstr>IaaS – Storage (2)</vt:lpstr>
      <vt:lpstr>Custom Images: snf-image</vt:lpstr>
      <vt:lpstr>Slide 41</vt:lpstr>
      <vt:lpstr>Internals</vt:lpstr>
      <vt:lpstr>Deployment</vt:lpstr>
      <vt:lpstr>Context</vt:lpstr>
      <vt:lpstr>./kamaki</vt:lpstr>
      <vt:lpstr>./kamaki</vt:lpstr>
      <vt:lpstr>More interaction</vt:lpstr>
      <vt:lpstr>Upcoming</vt:lpstr>
      <vt:lpstr>Upcoming goals</vt:lpstr>
      <vt:lpstr>Upcoming goals</vt:lpstr>
      <vt:lpstr>Sights</vt:lpstr>
      <vt:lpstr>Slide 52</vt:lpstr>
      <vt:lpstr>Slide 53</vt:lpstr>
      <vt:lpstr>Slide 54</vt:lpstr>
      <vt:lpstr>Slide 55</vt:lpstr>
      <vt:lpstr>Slide 56</vt:lpstr>
      <vt:lpstr>Slide 57</vt:lpstr>
      <vt:lpstr>Slide 58</vt:lpstr>
      <vt:lpstr>Slide 59</vt:lpstr>
      <vt:lpstr>Slide 60</vt:lpstr>
      <vt:lpstr>Slide 61</vt:lpstr>
      <vt:lpstr>Slide 62</vt:lpstr>
      <vt:lpstr>Slide 63</vt:lpstr>
      <vt:lpstr>Slide 64</vt:lpstr>
      <vt:lpstr>Slide 65</vt:lpstr>
      <vt:lpstr>Slide 66</vt:lpstr>
      <vt:lpstr>Slide 67</vt:lpstr>
      <vt:lpstr>Slide 68</vt:lpstr>
      <vt:lpstr>Slide 69</vt:lpstr>
      <vt:lpstr>Slide 70</vt:lpstr>
      <vt:lpstr>Slide 71</vt:lpstr>
      <vt:lpstr>Slide 72</vt:lpstr>
      <vt:lpstr>Slide 73</vt:lpstr>
      <vt:lpstr>Slide 74</vt:lpstr>
      <vt:lpstr>Slide 75</vt:lpstr>
      <vt:lpstr>Open</vt:lpstr>
      <vt:lpstr>Opensource</vt:lpstr>
      <vt:lpstr>Slide 78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Okeanos IaaS Cloud</dc:title>
  <dc:creator>Vangelis Koukis &lt;vkoukis@cslab.ece.ntua.gr&gt;</dc:creator>
  <cp:lastModifiedBy>user</cp:lastModifiedBy>
  <cp:revision>572</cp:revision>
  <dcterms:created xsi:type="dcterms:W3CDTF">2011-05-20T18:56:21Z</dcterms:created>
  <dcterms:modified xsi:type="dcterms:W3CDTF">2011-11-30T11:20:56Z</dcterms:modified>
</cp:coreProperties>
</file>