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3"/>
  </p:notesMasterIdLst>
  <p:handoutMasterIdLst>
    <p:handoutMasterId r:id="rId64"/>
  </p:handoutMasterIdLst>
  <p:sldIdLst>
    <p:sldId id="281" r:id="rId3"/>
    <p:sldId id="347" r:id="rId4"/>
    <p:sldId id="350" r:id="rId5"/>
    <p:sldId id="345" r:id="rId6"/>
    <p:sldId id="343" r:id="rId7"/>
    <p:sldId id="348" r:id="rId8"/>
    <p:sldId id="346" r:id="rId9"/>
    <p:sldId id="342" r:id="rId10"/>
    <p:sldId id="349" r:id="rId11"/>
    <p:sldId id="391" r:id="rId12"/>
    <p:sldId id="431" r:id="rId13"/>
    <p:sldId id="506" r:id="rId14"/>
    <p:sldId id="507" r:id="rId15"/>
    <p:sldId id="508" r:id="rId16"/>
    <p:sldId id="509" r:id="rId17"/>
    <p:sldId id="510" r:id="rId18"/>
    <p:sldId id="373" r:id="rId19"/>
    <p:sldId id="363" r:id="rId20"/>
    <p:sldId id="364" r:id="rId21"/>
    <p:sldId id="392" r:id="rId22"/>
    <p:sldId id="374" r:id="rId23"/>
    <p:sldId id="278" r:id="rId24"/>
    <p:sldId id="279" r:id="rId25"/>
    <p:sldId id="376" r:id="rId26"/>
    <p:sldId id="377" r:id="rId27"/>
    <p:sldId id="378" r:id="rId28"/>
    <p:sldId id="365" r:id="rId29"/>
    <p:sldId id="353" r:id="rId30"/>
    <p:sldId id="258" r:id="rId31"/>
    <p:sldId id="283" r:id="rId32"/>
    <p:sldId id="264" r:id="rId33"/>
    <p:sldId id="351" r:id="rId34"/>
    <p:sldId id="304" r:id="rId35"/>
    <p:sldId id="390" r:id="rId36"/>
    <p:sldId id="385" r:id="rId37"/>
    <p:sldId id="499" r:id="rId38"/>
    <p:sldId id="500" r:id="rId39"/>
    <p:sldId id="502" r:id="rId40"/>
    <p:sldId id="388" r:id="rId41"/>
    <p:sldId id="386" r:id="rId42"/>
    <p:sldId id="366" r:id="rId43"/>
    <p:sldId id="384" r:id="rId44"/>
    <p:sldId id="380" r:id="rId45"/>
    <p:sldId id="381" r:id="rId46"/>
    <p:sldId id="432" r:id="rId47"/>
    <p:sldId id="433" r:id="rId48"/>
    <p:sldId id="434" r:id="rId49"/>
    <p:sldId id="435" r:id="rId50"/>
    <p:sldId id="436" r:id="rId51"/>
    <p:sldId id="287" r:id="rId52"/>
    <p:sldId id="370" r:id="rId53"/>
    <p:sldId id="407" r:id="rId54"/>
    <p:sldId id="503" r:id="rId55"/>
    <p:sldId id="501" r:id="rId56"/>
    <p:sldId id="498" r:id="rId57"/>
    <p:sldId id="504" r:id="rId58"/>
    <p:sldId id="505" r:id="rId59"/>
    <p:sldId id="497" r:id="rId60"/>
    <p:sldId id="406" r:id="rId61"/>
    <p:sldId id="290" r:id="rId62"/>
  </p:sldIdLst>
  <p:sldSz cx="9144000" cy="6858000" type="screen4x3"/>
  <p:notesSz cx="7099300" cy="10234613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4C8"/>
    <a:srgbClr val="74AEC9"/>
    <a:srgbClr val="8DBDD3"/>
    <a:srgbClr val="A7CCDD"/>
    <a:srgbClr val="37728D"/>
    <a:srgbClr val="4085A5"/>
    <a:srgbClr val="FFCC66"/>
    <a:srgbClr val="FFCC00"/>
    <a:srgbClr val="FF9933"/>
    <a:srgbClr val="2D5F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96" autoAdjust="0"/>
    <p:restoredTop sz="96480" autoAdjust="0"/>
  </p:normalViewPr>
  <p:slideViewPr>
    <p:cSldViewPr snapToGrid="0">
      <p:cViewPr>
        <p:scale>
          <a:sx n="118" d="100"/>
          <a:sy n="118" d="100"/>
        </p:scale>
        <p:origin x="-143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31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-3804" y="-78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353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625E476A-BD43-466F-B6DE-739F3416BC4F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353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54E85092-1450-4685-8704-1FD46DDDDD0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5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2A04E535-CEEE-4064-B589-268E79520503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7265" tIns="48632" rIns="97265" bIns="48632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2"/>
            <a:ext cx="5679440" cy="4605576"/>
          </a:xfrm>
          <a:prstGeom prst="rect">
            <a:avLst/>
          </a:prstGeom>
        </p:spPr>
        <p:txBody>
          <a:bodyPr vert="horz" lIns="97265" tIns="48632" rIns="97265" bIns="4863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5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4ADC6B41-50C8-4586-8630-579B4C7F4D79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F493D7-82DB-4C19-A376-6E9ABE39C601}" type="slidenum">
              <a:rPr lang="el-G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13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16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 </a:t>
            </a:r>
            <a:r>
              <a:rPr lang="el-GR" dirty="0" smtClean="0"/>
              <a:t>Δες </a:t>
            </a:r>
            <a:r>
              <a:rPr lang="el-GR" dirty="0" err="1" smtClean="0"/>
              <a:t>μέηλ</a:t>
            </a:r>
            <a:r>
              <a:rPr lang="el-GR" dirty="0" smtClean="0"/>
              <a:t> προς </a:t>
            </a:r>
            <a:r>
              <a:rPr lang="en-US" dirty="0" err="1" smtClean="0"/>
              <a:t>tchiotis@grnet</a:t>
            </a:r>
            <a:r>
              <a:rPr lang="en-US" dirty="0" smtClean="0"/>
              <a:t>, </a:t>
            </a:r>
            <a:r>
              <a:rPr lang="en-US" dirty="0" err="1" smtClean="0"/>
              <a:t>nkoziris@cslab</a:t>
            </a:r>
            <a:r>
              <a:rPr lang="en-US" dirty="0" smtClean="0"/>
              <a:t>.</a:t>
            </a: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18</a:t>
            </a:fld>
            <a:endParaRPr 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 tenets, decisions, principles?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19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26</a:t>
            </a:fld>
            <a:endParaRPr 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29</a:t>
            </a:fld>
            <a:endParaRPr 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31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από</a:t>
            </a:r>
            <a:r>
              <a:rPr lang="el-GR" baseline="0" dirty="0" smtClean="0"/>
              <a:t> </a:t>
            </a:r>
            <a:r>
              <a:rPr lang="en-US" baseline="0" dirty="0" smtClean="0"/>
              <a:t>[</a:t>
            </a:r>
            <a:r>
              <a:rPr lang="en-US" baseline="0" dirty="0" err="1" smtClean="0"/>
              <a:t>apollon</a:t>
            </a:r>
            <a:r>
              <a:rPr lang="en-US" baseline="0" dirty="0" smtClean="0"/>
              <a:t>]: “</a:t>
            </a:r>
            <a:r>
              <a:rPr lang="en-US" dirty="0" smtClean="0"/>
              <a:t>Need for a new model: large IPv4 subnets, Layer-2 isolation of guests, IP pool management and automatic</a:t>
            </a:r>
          </a:p>
          <a:p>
            <a:r>
              <a:rPr lang="en-US" dirty="0" smtClean="0"/>
              <a:t>network configuration using DHCP and IPv6 stateless </a:t>
            </a:r>
            <a:r>
              <a:rPr lang="en-US" dirty="0" err="1" smtClean="0"/>
              <a:t>autoconfiguration</a:t>
            </a:r>
            <a:r>
              <a:rPr lang="en-US" dirty="0" smtClean="0"/>
              <a:t>.”</a:t>
            </a: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33</a:t>
            </a:fld>
            <a:endParaRPr 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Ubuntu</a:t>
            </a:r>
            <a:r>
              <a:rPr lang="en-US" baseline="0" dirty="0" smtClean="0"/>
              <a:t> machine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35</a:t>
            </a:fld>
            <a:endParaRPr lang="el-G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Ubuntu</a:t>
            </a:r>
            <a:r>
              <a:rPr lang="en-US" baseline="0" dirty="0" smtClean="0"/>
              <a:t> machine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38</a:t>
            </a:fld>
            <a:endParaRPr 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Ubuntu</a:t>
            </a:r>
            <a:r>
              <a:rPr lang="en-US" baseline="0" dirty="0" smtClean="0"/>
              <a:t> machine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39</a:t>
            </a:fld>
            <a:endParaRPr lang="el-G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43</a:t>
            </a:fld>
            <a:endParaRPr lang="el-G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44</a:t>
            </a:fld>
            <a:endParaRPr 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50</a:t>
            </a:fld>
            <a:endParaRPr lang="el-G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58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8000" baseline="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GRNET	7th Workshop on Virtualization in High-Performance Cloud Computing (VHPC ‘12)	</a:t>
            </a:r>
            <a:fld id="{9D9AAF56-4CA0-42F0-B123-05BD0AC81CAD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4054415" y="5305245"/>
            <a:ext cx="5089585" cy="1319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8" name="Picture 7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20120828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28105"/>
            <a:ext cx="8229600" cy="555095"/>
          </a:xfrm>
        </p:spPr>
        <p:txBody>
          <a:bodyPr>
            <a:noAutofit/>
          </a:bodyPr>
          <a:lstStyle>
            <a:lvl1pPr>
              <a:defRPr sz="360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457699"/>
          </a:xfrm>
        </p:spPr>
        <p:txBody>
          <a:bodyPr tIns="0" bIns="0"/>
          <a:lstStyle>
            <a:lvl1pPr>
              <a:lnSpc>
                <a:spcPct val="130000"/>
              </a:lnSpc>
              <a:buClr>
                <a:srgbClr val="4085A5"/>
              </a:buClr>
              <a:buSzPct val="70000"/>
              <a:buFont typeface="Wingdings" pitchFamily="2" charset="2"/>
              <a:buChar char=""/>
              <a:defRPr sz="2800">
                <a:solidFill>
                  <a:srgbClr val="2D5F75"/>
                </a:solidFill>
              </a:defRPr>
            </a:lvl1pPr>
            <a:lvl2pPr>
              <a:lnSpc>
                <a:spcPct val="130000"/>
              </a:lnSpc>
              <a:buClr>
                <a:srgbClr val="4085A5"/>
              </a:buClr>
              <a:buSzPct val="90000"/>
              <a:buFont typeface="Wingdings 3" pitchFamily="18" charset="2"/>
              <a:buChar char=""/>
              <a:defRPr sz="2400">
                <a:solidFill>
                  <a:srgbClr val="2D5F75"/>
                </a:solidFill>
              </a:defRPr>
            </a:lvl2pPr>
            <a:lvl3pPr>
              <a:lnSpc>
                <a:spcPct val="130000"/>
              </a:lnSpc>
              <a:buClr>
                <a:srgbClr val="4085A5"/>
              </a:buClr>
              <a:buSzPct val="100000"/>
              <a:buFont typeface="Calibri" pitchFamily="34" charset="0"/>
              <a:buChar char="•"/>
              <a:defRPr sz="2000">
                <a:solidFill>
                  <a:srgbClr val="2D5F75"/>
                </a:solidFill>
              </a:defRPr>
            </a:lvl3pPr>
            <a:lvl4pPr>
              <a:lnSpc>
                <a:spcPct val="130000"/>
              </a:lnSpc>
              <a:defRPr sz="1800">
                <a:solidFill>
                  <a:srgbClr val="2D5F75"/>
                </a:solidFill>
              </a:defRPr>
            </a:lvl4pPr>
            <a:lvl5pPr>
              <a:lnSpc>
                <a:spcPct val="130000"/>
              </a:lnSpc>
              <a:defRPr sz="1600">
                <a:solidFill>
                  <a:srgbClr val="2D5F75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Greek Research and Technology Network	VHPC</a:t>
            </a:r>
            <a:r>
              <a:rPr lang="en-US" sz="1100" baseline="0" dirty="0" smtClean="0">
                <a:solidFill>
                  <a:schemeClr val="bg1"/>
                </a:solidFill>
              </a:rPr>
              <a:t> ‘12</a:t>
            </a:r>
            <a:r>
              <a:rPr lang="en-US" sz="1100" dirty="0" smtClean="0">
                <a:solidFill>
                  <a:schemeClr val="bg1"/>
                </a:solidFill>
              </a:rPr>
              <a:t>	</a:t>
            </a:r>
            <a:fld id="{6BA2EF64-06CC-4128-B7ED-5AA468F32864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9" name="Picture 8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20120828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609600" y="8447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  <a:endParaRPr kumimoji="0" lang="el-G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9" name="Slide Number Placeholder 14"/>
          <p:cNvSpPr txBox="1">
            <a:spLocks/>
          </p:cNvSpPr>
          <p:nvPr userDrawn="1"/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8623E0-094B-46A4-A098-BF46BCEE433E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l-GR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xx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0" y="4648200"/>
            <a:ext cx="9756775" cy="3162300"/>
          </a:xfrm>
          <a:prstGeom prst="rect">
            <a:avLst/>
          </a:prstGeom>
          <a:noFill/>
        </p:spPr>
      </p:pic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6633712"/>
            <a:ext cx="9144000" cy="224287"/>
          </a:xfrm>
          <a:prstGeom prst="rect">
            <a:avLst/>
          </a:prstGeom>
          <a:solidFill>
            <a:srgbClr val="37728D">
              <a:alpha val="61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l-G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923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06105"/>
            <a:ext cx="8229600" cy="5089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623E0-094B-46A4-A098-BF46BCEE433E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8B9B6-004F-491C-8D70-C93BAE1BE6E5}" type="datetimeFigureOut">
              <a:rPr lang="el-GR" smtClean="0"/>
              <a:pPr/>
              <a:t>5/9/2012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782512" y="2486172"/>
            <a:ext cx="7772400" cy="1099127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37728D"/>
                </a:solidFill>
              </a:rPr>
              <a:t>Delivering </a:t>
            </a:r>
            <a:r>
              <a:rPr lang="en-US" sz="3200" dirty="0" err="1" smtClean="0">
                <a:solidFill>
                  <a:srgbClr val="37728D"/>
                </a:solidFill>
              </a:rPr>
              <a:t>IaaS</a:t>
            </a:r>
            <a:r>
              <a:rPr lang="en-US" sz="3200" dirty="0" smtClean="0">
                <a:solidFill>
                  <a:srgbClr val="37728D"/>
                </a:solidFill>
              </a:rPr>
              <a:t> for the Greek</a:t>
            </a:r>
            <a:br>
              <a:rPr lang="en-US" sz="3200" dirty="0" smtClean="0">
                <a:solidFill>
                  <a:srgbClr val="37728D"/>
                </a:solidFill>
              </a:rPr>
            </a:br>
            <a:r>
              <a:rPr lang="en-US" sz="3200" dirty="0" smtClean="0">
                <a:solidFill>
                  <a:srgbClr val="37728D"/>
                </a:solidFill>
              </a:rPr>
              <a:t>Academic and Research Community</a:t>
            </a:r>
            <a:endParaRPr lang="el-GR" sz="3200" dirty="0"/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3815860" y="4928400"/>
            <a:ext cx="3921369" cy="1285005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solidFill>
                  <a:srgbClr val="37728D"/>
                </a:solidFill>
              </a:rPr>
              <a:t>Vangelis </a:t>
            </a:r>
            <a:r>
              <a:rPr lang="en-US" sz="1800" dirty="0" err="1" smtClean="0">
                <a:solidFill>
                  <a:srgbClr val="37728D"/>
                </a:solidFill>
              </a:rPr>
              <a:t>Koukis</a:t>
            </a:r>
            <a:r>
              <a:rPr lang="en-US" sz="1800" dirty="0" smtClean="0">
                <a:solidFill>
                  <a:srgbClr val="37728D"/>
                </a:solidFill>
              </a:rPr>
              <a:t> 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vkoukis@grnet.gr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Technical Coordinator, </a:t>
            </a:r>
            <a:r>
              <a:rPr lang="en-US" sz="1800" b="1" dirty="0" smtClean="0">
                <a:solidFill>
                  <a:srgbClr val="37728D"/>
                </a:solidFill>
                <a:sym typeface="Symbol"/>
              </a:rPr>
              <a:t></a:t>
            </a:r>
            <a:r>
              <a:rPr lang="en-US" sz="1800" dirty="0" err="1" smtClean="0">
                <a:solidFill>
                  <a:srgbClr val="37728D"/>
                </a:solidFill>
              </a:rPr>
              <a:t>okeanos</a:t>
            </a:r>
            <a:r>
              <a:rPr lang="en-US" sz="1800" dirty="0" smtClean="0">
                <a:solidFill>
                  <a:srgbClr val="37728D"/>
                </a:solidFill>
              </a:rPr>
              <a:t> Project</a:t>
            </a:r>
          </a:p>
        </p:txBody>
      </p:sp>
      <p:pic>
        <p:nvPicPr>
          <p:cNvPr id="11" name="Picture 10" descr="grnet-201106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0947" y="4926796"/>
            <a:ext cx="2026924" cy="94335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0"/>
            <a:ext cx="9144000" cy="70074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20" name="Picture 5" descr="o-gr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6988" y="647700"/>
            <a:ext cx="6550025" cy="5559425"/>
          </a:xfrm>
          <a:prstGeom prst="rect">
            <a:avLst/>
          </a:prstGeom>
          <a:noFill/>
        </p:spPr>
      </p:pic>
      <p:pic>
        <p:nvPicPr>
          <p:cNvPr id="19" name="Picture 18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38202" y="185898"/>
            <a:ext cx="7334248" cy="6162545"/>
          </a:xfrm>
          <a:prstGeom prst="rect">
            <a:avLst/>
          </a:prstGeom>
          <a:noFill/>
        </p:spPr>
      </p:pic>
      <p:grpSp>
        <p:nvGrpSpPr>
          <p:cNvPr id="22" name="Group 21"/>
          <p:cNvGrpSpPr/>
          <p:nvPr/>
        </p:nvGrpSpPr>
        <p:grpSpPr>
          <a:xfrm>
            <a:off x="1855200" y="1082642"/>
            <a:ext cx="5489164" cy="1344035"/>
            <a:chOff x="-459375" y="1082642"/>
            <a:chExt cx="5489164" cy="1344035"/>
          </a:xfrm>
        </p:grpSpPr>
        <p:pic>
          <p:nvPicPr>
            <p:cNvPr id="13" name="Picture 12" descr="okeanos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459375" y="1432275"/>
              <a:ext cx="5402850" cy="945154"/>
            </a:xfrm>
            <a:prstGeom prst="rect">
              <a:avLst/>
            </a:prstGeom>
          </p:spPr>
        </p:pic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533989" y="1082642"/>
              <a:ext cx="4495800" cy="134403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pic>
        <p:nvPicPr>
          <p:cNvPr id="12" name="Picture 11" descr="okeano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5200" y="1422750"/>
            <a:ext cx="5402850" cy="945154"/>
          </a:xfrm>
          <a:prstGeom prst="rect">
            <a:avLst/>
          </a:prstGeom>
        </p:spPr>
      </p:pic>
      <p:pic>
        <p:nvPicPr>
          <p:cNvPr id="23" name="Picture 22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64482" y="1345555"/>
            <a:ext cx="1574005" cy="13225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49"/>
            <a:ext cx="8229600" cy="4951535"/>
          </a:xfrm>
        </p:spPr>
        <p:txBody>
          <a:bodyPr>
            <a:normAutofit/>
          </a:bodyPr>
          <a:lstStyle/>
          <a:p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 ?</a:t>
            </a:r>
          </a:p>
          <a:p>
            <a:r>
              <a:rPr lang="en-US" dirty="0" smtClean="0"/>
              <a:t>Rationale</a:t>
            </a:r>
          </a:p>
          <a:p>
            <a:r>
              <a:rPr lang="en-US" dirty="0" smtClean="0"/>
              <a:t>Design – Platform - Features</a:t>
            </a:r>
          </a:p>
          <a:p>
            <a:r>
              <a:rPr lang="en-US" dirty="0" smtClean="0"/>
              <a:t>Unity - Automation</a:t>
            </a:r>
          </a:p>
          <a:p>
            <a:r>
              <a:rPr lang="en-US" dirty="0" err="1" smtClean="0"/>
              <a:t>Opensource</a:t>
            </a:r>
            <a:r>
              <a:rPr lang="en-US" dirty="0" smtClean="0"/>
              <a:t> – Upcoming</a:t>
            </a:r>
          </a:p>
          <a:p>
            <a:pPr>
              <a:buNone/>
            </a:pP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okeanos?</a:t>
            </a:r>
            <a:endParaRPr lang="el-GR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okeanos’ is Greek for </a:t>
            </a: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ocean’.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ubtitle 2"/>
          <p:cNvSpPr>
            <a:spLocks noGrp="1"/>
          </p:cNvSpPr>
          <p:nvPr/>
        </p:nvSpPr>
        <p:spPr>
          <a:xfrm>
            <a:off x="829733" y="3975101"/>
            <a:ext cx="7484534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i="1" dirty="0" err="1" smtClean="0">
                <a:solidFill>
                  <a:srgbClr val="2D5F75"/>
                </a:solidFill>
              </a:rPr>
              <a:t>Oceans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capture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store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deliver</a:t>
            </a:r>
            <a:r>
              <a:rPr lang="en-US" i="1" dirty="0" smtClean="0">
                <a:solidFill>
                  <a:srgbClr val="2D5F75"/>
                </a:solidFill>
              </a:rPr>
              <a:t/>
            </a:r>
            <a:br>
              <a:rPr lang="en-US" i="1" dirty="0" smtClean="0">
                <a:solidFill>
                  <a:srgbClr val="2D5F75"/>
                </a:solidFill>
              </a:rPr>
            </a:br>
            <a:r>
              <a:rPr lang="el-GR" i="1" dirty="0" err="1" smtClean="0">
                <a:solidFill>
                  <a:srgbClr val="2D5F75"/>
                </a:solidFill>
              </a:rPr>
              <a:t>energy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oxygen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life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around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the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planet</a:t>
            </a:r>
            <a:r>
              <a:rPr lang="el-GR" i="1" dirty="0" smtClean="0">
                <a:solidFill>
                  <a:srgbClr val="2D5F75"/>
                </a:solidFill>
              </a:rPr>
              <a:t>. </a:t>
            </a:r>
            <a:endParaRPr lang="en-US" i="1" dirty="0" smtClean="0">
              <a:solidFill>
                <a:srgbClr val="2D5F75"/>
              </a:solidFill>
            </a:endParaRP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Simplicity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8501" y="1218230"/>
            <a:ext cx="5206999" cy="562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6822"/>
          <a:stretch>
            <a:fillRect/>
          </a:stretch>
        </p:blipFill>
        <p:spPr bwMode="auto">
          <a:xfrm>
            <a:off x="1718733" y="2965654"/>
            <a:ext cx="5706534" cy="30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/>
          </p:cNvSpPr>
          <p:nvPr/>
        </p:nvSpPr>
        <p:spPr bwMode="auto">
          <a:xfrm>
            <a:off x="4439448" y="1234811"/>
            <a:ext cx="320304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Compute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" name="Content Placeholder 2"/>
          <p:cNvSpPr>
            <a:spLocks/>
          </p:cNvSpPr>
          <p:nvPr/>
        </p:nvSpPr>
        <p:spPr bwMode="auto">
          <a:xfrm>
            <a:off x="4439448" y="2456656"/>
            <a:ext cx="320304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Network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6" name="Content Placeholder 2"/>
          <p:cNvSpPr>
            <a:spLocks/>
          </p:cNvSpPr>
          <p:nvPr/>
        </p:nvSpPr>
        <p:spPr bwMode="auto">
          <a:xfrm>
            <a:off x="4439448" y="3689614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Storage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7" name="Picture 7" descr="okeano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9013" y="1145117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7426" y="2426749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7101" y="3654406"/>
            <a:ext cx="98742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472007" y="4993189"/>
            <a:ext cx="1217612" cy="67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/>
          <p:cNvSpPr>
            <a:spLocks/>
          </p:cNvSpPr>
          <p:nvPr/>
        </p:nvSpPr>
        <p:spPr bwMode="auto">
          <a:xfrm>
            <a:off x="4439448" y="4868598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Security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7" name="Content Placeholder 2"/>
          <p:cNvSpPr>
            <a:spLocks/>
          </p:cNvSpPr>
          <p:nvPr/>
        </p:nvSpPr>
        <p:spPr bwMode="auto">
          <a:xfrm>
            <a:off x="4157141" y="1234811"/>
            <a:ext cx="3767660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Machines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8" name="Content Placeholder 2"/>
          <p:cNvSpPr>
            <a:spLocks/>
          </p:cNvSpPr>
          <p:nvPr/>
        </p:nvSpPr>
        <p:spPr bwMode="auto">
          <a:xfrm>
            <a:off x="4157141" y="2456656"/>
            <a:ext cx="376766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Ethernets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9" name="Content Placeholder 2"/>
          <p:cNvSpPr>
            <a:spLocks/>
          </p:cNvSpPr>
          <p:nvPr/>
        </p:nvSpPr>
        <p:spPr bwMode="auto">
          <a:xfrm>
            <a:off x="4157141" y="3689614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Disks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20" name="Content Placeholder 2"/>
          <p:cNvSpPr>
            <a:spLocks/>
          </p:cNvSpPr>
          <p:nvPr/>
        </p:nvSpPr>
        <p:spPr bwMode="auto">
          <a:xfrm>
            <a:off x="4157141" y="4868598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Firewalls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1"/>
      <p:bldP spid="6" grpId="1"/>
      <p:bldP spid="11" grpId="1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Flexibility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6154" r="-625" b="6246"/>
          <a:stretch>
            <a:fillRect/>
          </a:stretch>
        </p:blipFill>
        <p:spPr bwMode="auto">
          <a:xfrm>
            <a:off x="1" y="552450"/>
            <a:ext cx="9201149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8" name="Straight Connector 117"/>
          <p:cNvCxnSpPr/>
          <p:nvPr/>
        </p:nvCxnSpPr>
        <p:spPr>
          <a:xfrm>
            <a:off x="6692506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H="1" flipV="1">
            <a:off x="5871637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5201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3334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1467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4" name="Straight Connector 113"/>
          <p:cNvCxnSpPr/>
          <p:nvPr/>
        </p:nvCxnSpPr>
        <p:spPr>
          <a:xfrm flipH="1">
            <a:off x="1159933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2867555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2103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970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4" name="Straight Connector 33"/>
          <p:cNvCxnSpPr/>
          <p:nvPr/>
        </p:nvCxnSpPr>
        <p:spPr>
          <a:xfrm flipH="1">
            <a:off x="4945064" y="1528495"/>
            <a:ext cx="702203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H="1" flipV="1">
            <a:off x="4842934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3539067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4885267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3869266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 flipV="1">
            <a:off x="4876801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 flipV="1">
            <a:off x="5865814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9437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9" name="Straight Connector 68"/>
          <p:cNvCxnSpPr/>
          <p:nvPr/>
        </p:nvCxnSpPr>
        <p:spPr>
          <a:xfrm flipV="1">
            <a:off x="2867555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920067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2278061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okeanos_mach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5804" y="106335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4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394324" y="1189003"/>
            <a:ext cx="1329535" cy="74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Straight Connector 49"/>
          <p:cNvCxnSpPr>
            <a:stCxn id="5" idx="0"/>
            <a:endCxn id="9" idx="2"/>
          </p:cNvCxnSpPr>
          <p:nvPr/>
        </p:nvCxnSpPr>
        <p:spPr>
          <a:xfrm flipH="1" flipV="1">
            <a:off x="4537604" y="1993633"/>
            <a:ext cx="1" cy="28442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3759727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6" name="Group 135"/>
          <p:cNvGrpSpPr/>
          <p:nvPr/>
        </p:nvGrpSpPr>
        <p:grpSpPr>
          <a:xfrm>
            <a:off x="274245" y="973669"/>
            <a:ext cx="2223423" cy="1447798"/>
            <a:chOff x="274245" y="973669"/>
            <a:chExt cx="2223423" cy="1447798"/>
          </a:xfrm>
        </p:grpSpPr>
        <p:sp>
          <p:nvSpPr>
            <p:cNvPr id="133" name="AutoShape 10"/>
            <p:cNvSpPr>
              <a:spLocks noChangeArrowheads="1"/>
            </p:cNvSpPr>
            <p:nvPr/>
          </p:nvSpPr>
          <p:spPr bwMode="auto">
            <a:xfrm>
              <a:off x="274245" y="973669"/>
              <a:ext cx="2223423" cy="1447798"/>
            </a:xfrm>
            <a:prstGeom prst="roundRect">
              <a:avLst>
                <a:gd name="adj" fmla="val 6258"/>
              </a:avLst>
            </a:prstGeom>
            <a:solidFill>
              <a:srgbClr val="93C4C8">
                <a:alpha val="50000"/>
              </a:srgbClr>
            </a:solidFill>
            <a:ln w="25400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 smtClean="0"/>
            </a:p>
          </p:txBody>
        </p:sp>
        <p:pic>
          <p:nvPicPr>
            <p:cNvPr id="124" name="Picture 10" descr="okeanos_machine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799654" y="1104483"/>
              <a:ext cx="448217" cy="48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5" descr="net_private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911475" y="1099721"/>
              <a:ext cx="484723" cy="48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29" descr="Database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0347" y="1872719"/>
              <a:ext cx="486830" cy="486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34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841317" y="2022125"/>
              <a:ext cx="625038" cy="348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9" name="Content Placeholder 2"/>
            <p:cNvSpPr>
              <a:spLocks/>
            </p:cNvSpPr>
            <p:nvPr/>
          </p:nvSpPr>
          <p:spPr bwMode="auto">
            <a:xfrm>
              <a:off x="1481665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1x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0" name="Content Placeholder 2"/>
            <p:cNvSpPr>
              <a:spLocks/>
            </p:cNvSpPr>
            <p:nvPr/>
          </p:nvSpPr>
          <p:spPr bwMode="auto">
            <a:xfrm>
              <a:off x="1515533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2x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1" name="Content Placeholder 2"/>
            <p:cNvSpPr>
              <a:spLocks/>
            </p:cNvSpPr>
            <p:nvPr/>
          </p:nvSpPr>
          <p:spPr bwMode="auto">
            <a:xfrm>
              <a:off x="355597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5x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2" name="Content Placeholder 2"/>
            <p:cNvSpPr>
              <a:spLocks/>
            </p:cNvSpPr>
            <p:nvPr/>
          </p:nvSpPr>
          <p:spPr bwMode="auto">
            <a:xfrm>
              <a:off x="355597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8x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Symbol" pitchFamily="18" charset="2"/>
              </a:rPr>
              <a:t></a:t>
            </a:r>
            <a:r>
              <a:rPr lang="en-US" smtClean="0"/>
              <a:t>okeanos</a:t>
            </a:r>
            <a:r>
              <a:rPr lang="el-GR" smtClean="0"/>
              <a:t> </a:t>
            </a:r>
            <a:r>
              <a:rPr lang="en-US" smtClean="0"/>
              <a:t>service</a:t>
            </a:r>
            <a:endParaRPr lang="el-GR" dirty="0" smtClean="0"/>
          </a:p>
        </p:txBody>
      </p:sp>
      <p:sp>
        <p:nvSpPr>
          <p:cNvPr id="39938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686801" cy="44576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Goal: Production-quality </a:t>
            </a:r>
            <a:r>
              <a:rPr lang="en-US" dirty="0" err="1" smtClean="0"/>
              <a:t>IaaS</a:t>
            </a:r>
            <a:endParaRPr lang="en-US" dirty="0" smtClean="0"/>
          </a:p>
          <a:p>
            <a:r>
              <a:rPr lang="en-US" dirty="0" smtClean="0"/>
              <a:t>Now in Alpha: from July 2011, ~1200 VMs / ~800 users</a:t>
            </a:r>
          </a:p>
          <a:p>
            <a:r>
              <a:rPr lang="en-US" dirty="0" smtClean="0"/>
              <a:t>Target group: GRNET’s customers</a:t>
            </a:r>
          </a:p>
          <a:p>
            <a:pPr lvl="1"/>
            <a:r>
              <a:rPr lang="en-US" dirty="0" smtClean="0"/>
              <a:t>direct: IT </a:t>
            </a:r>
            <a:r>
              <a:rPr lang="en-US" dirty="0" err="1" smtClean="0"/>
              <a:t>depts</a:t>
            </a:r>
            <a:r>
              <a:rPr lang="en-US" dirty="0" smtClean="0"/>
              <a:t> of connected institutions</a:t>
            </a:r>
          </a:p>
          <a:p>
            <a:pPr lvl="1"/>
            <a:r>
              <a:rPr lang="en-US" dirty="0" smtClean="0"/>
              <a:t>indirect: university students, researchers in academia</a:t>
            </a:r>
          </a:p>
          <a:p>
            <a:r>
              <a:rPr lang="en-US" dirty="0" smtClean="0"/>
              <a:t>Users manage resources over</a:t>
            </a:r>
          </a:p>
          <a:p>
            <a:pPr lvl="1"/>
            <a:r>
              <a:rPr lang="en-US" dirty="0" smtClean="0"/>
              <a:t>a simple, elegant UI, or</a:t>
            </a:r>
          </a:p>
          <a:p>
            <a:pPr lvl="1"/>
            <a:r>
              <a:rPr lang="en-US" dirty="0" smtClean="0"/>
              <a:t>a REST API, for full programmatic control</a:t>
            </a:r>
            <a:endParaRPr lang="el-GR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Symbol" pitchFamily="18" charset="2"/>
              </a:rPr>
              <a:t></a:t>
            </a:r>
            <a:r>
              <a:rPr lang="en-US" smtClean="0"/>
              <a:t>okeanos</a:t>
            </a:r>
            <a:r>
              <a:rPr lang="el-GR" smtClean="0"/>
              <a:t> </a:t>
            </a:r>
            <a:r>
              <a:rPr lang="en-US" smtClean="0"/>
              <a:t>service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Compute: </a:t>
            </a:r>
            <a:r>
              <a:rPr lang="en-US" dirty="0" smtClean="0"/>
              <a:t>Cyclades</a:t>
            </a:r>
          </a:p>
          <a:p>
            <a:r>
              <a:rPr lang="en-US" b="1" dirty="0" smtClean="0"/>
              <a:t>Files: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b="1" dirty="0" smtClean="0"/>
              <a:t>Images: </a:t>
            </a:r>
            <a:r>
              <a:rPr lang="en-US" dirty="0" smtClean="0"/>
              <a:t>Plankton</a:t>
            </a:r>
          </a:p>
          <a:p>
            <a:r>
              <a:rPr lang="en-US" b="1" dirty="0" smtClean="0"/>
              <a:t>Identity: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b="1" dirty="0" smtClean="0"/>
              <a:t>Volumes: </a:t>
            </a:r>
            <a:r>
              <a:rPr lang="en-US" dirty="0" smtClean="0"/>
              <a:t>Archipelago</a:t>
            </a:r>
          </a:p>
          <a:p>
            <a:r>
              <a:rPr lang="en-US" b="1" dirty="0" smtClean="0"/>
              <a:t>Accounting/Billing: </a:t>
            </a:r>
            <a:r>
              <a:rPr lang="en-US" dirty="0" smtClean="0"/>
              <a:t>Aquarium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Rationale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How it all started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685794"/>
          </a:xfrm>
        </p:spPr>
        <p:txBody>
          <a:bodyPr/>
          <a:lstStyle/>
          <a:p>
            <a:r>
              <a:rPr lang="en-US" dirty="0" smtClean="0"/>
              <a:t>Need for easy, secure access to GRNET’s datacenters</a:t>
            </a:r>
          </a:p>
          <a:p>
            <a:pPr lvl="1"/>
            <a:r>
              <a:rPr lang="en-US" dirty="0" smtClean="0"/>
              <a:t>User friendliness, simplicity</a:t>
            </a:r>
          </a:p>
          <a:p>
            <a:r>
              <a:rPr lang="en-US" dirty="0" smtClean="0"/>
              <a:t>Scalable to the thousands</a:t>
            </a:r>
          </a:p>
          <a:p>
            <a:pPr lvl="1"/>
            <a:r>
              <a:rPr lang="en-US" dirty="0" smtClean="0"/>
              <a:t>#VMs, TBs, users (</a:t>
            </a:r>
            <a:r>
              <a:rPr lang="en-US" dirty="0" err="1" smtClean="0"/>
              <a:t>Pithos</a:t>
            </a:r>
            <a:r>
              <a:rPr lang="en-US" dirty="0" smtClean="0"/>
              <a:t>: </a:t>
            </a:r>
            <a:r>
              <a:rPr lang="en-US" dirty="0" smtClean="0">
                <a:sym typeface="Symbol"/>
              </a:rPr>
              <a:t>10k)</a:t>
            </a:r>
          </a:p>
          <a:p>
            <a:r>
              <a:rPr lang="en-US" dirty="0" smtClean="0"/>
              <a:t>running within GRNET’s AAI Federation</a:t>
            </a:r>
          </a:p>
          <a:p>
            <a:r>
              <a:rPr lang="en-US" dirty="0" smtClean="0"/>
              <a:t>Resell or build your own?</a:t>
            </a:r>
          </a:p>
          <a:p>
            <a:pPr lvl="1"/>
            <a:r>
              <a:rPr lang="en-US" dirty="0" err="1" smtClean="0"/>
              <a:t>IaaS</a:t>
            </a:r>
            <a:r>
              <a:rPr lang="en-US" dirty="0" smtClean="0"/>
              <a:t> cloud provider, vendor, or own infrastructure?</a:t>
            </a:r>
          </a:p>
          <a:p>
            <a:pPr lvl="1"/>
            <a:r>
              <a:rPr lang="en-US" dirty="0" smtClean="0"/>
              <a:t>It all depends on your needs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 on commercial </a:t>
            </a:r>
            <a:r>
              <a:rPr lang="en-US" dirty="0" err="1" smtClean="0"/>
              <a:t>IaaS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1650"/>
            <a:ext cx="8686800" cy="481526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Commercial </a:t>
            </a:r>
            <a:r>
              <a:rPr lang="en-US" dirty="0" err="1" smtClean="0"/>
              <a:t>IaaS</a:t>
            </a:r>
            <a:endParaRPr lang="en-US" dirty="0" smtClean="0"/>
          </a:p>
          <a:p>
            <a:pPr lvl="1"/>
            <a:r>
              <a:rPr lang="en-US" dirty="0" smtClean="0"/>
              <a:t>Amazon EC2 not an end-user service</a:t>
            </a:r>
          </a:p>
          <a:p>
            <a:pPr lvl="1"/>
            <a:r>
              <a:rPr lang="en-US" dirty="0" smtClean="0"/>
              <a:t>Need to develop custom UI, AAI layers</a:t>
            </a:r>
          </a:p>
          <a:p>
            <a:pPr lvl="1"/>
            <a:r>
              <a:rPr lang="en-US" dirty="0" smtClean="0"/>
              <a:t>Vendor lock-in</a:t>
            </a:r>
          </a:p>
          <a:p>
            <a:pPr lvl="1"/>
            <a:r>
              <a:rPr lang="en-US" dirty="0" smtClean="0"/>
              <a:t>Unsuitable for IT </a:t>
            </a:r>
            <a:r>
              <a:rPr lang="en-US" dirty="0" err="1" smtClean="0"/>
              <a:t>depts</a:t>
            </a:r>
            <a:endParaRPr lang="en-US" dirty="0" smtClean="0"/>
          </a:p>
          <a:p>
            <a:pPr lvl="2"/>
            <a:r>
              <a:rPr lang="en-US" dirty="0" smtClean="0"/>
              <a:t>persistent, long-term servers</a:t>
            </a:r>
          </a:p>
          <a:p>
            <a:pPr lvl="2"/>
            <a:r>
              <a:rPr lang="en-US" dirty="0" smtClean="0"/>
              <a:t>custom networking requirements</a:t>
            </a:r>
          </a:p>
          <a:p>
            <a:r>
              <a:rPr lang="en-US" dirty="0" smtClean="0"/>
              <a:t>GRNET has invested heavily in its core network</a:t>
            </a:r>
          </a:p>
          <a:p>
            <a:pPr lvl="1"/>
            <a:r>
              <a:rPr lang="en-US" dirty="0" smtClean="0"/>
              <a:t>&gt; 8000km of dark fiber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Bring vendor into datacenter?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771650"/>
            <a:ext cx="8686801" cy="4457699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Hypervisor lock-in</a:t>
            </a:r>
          </a:p>
          <a:p>
            <a:r>
              <a:rPr lang="en-US" dirty="0" smtClean="0"/>
              <a:t>Is a turn-key solution suitable for a public cloud?</a:t>
            </a:r>
          </a:p>
          <a:p>
            <a:r>
              <a:rPr lang="en-US" dirty="0" smtClean="0"/>
              <a:t>Building public clouds is an ongoing process</a:t>
            </a:r>
          </a:p>
          <a:p>
            <a:pPr lvl="1"/>
            <a:r>
              <a:rPr lang="en-US" dirty="0" smtClean="0"/>
              <a:t>Manageable by GRNET’s operation</a:t>
            </a:r>
          </a:p>
          <a:p>
            <a:pPr lvl="1"/>
            <a:r>
              <a:rPr lang="en-US" dirty="0" smtClean="0"/>
              <a:t>Integrated into the rest of the infrastructure</a:t>
            </a:r>
          </a:p>
          <a:p>
            <a:pPr lvl="1"/>
            <a:r>
              <a:rPr lang="en-US" dirty="0" smtClean="0"/>
              <a:t>Scaling to thousands of users</a:t>
            </a:r>
          </a:p>
          <a:p>
            <a:r>
              <a:rPr lang="en-US" dirty="0" smtClean="0"/>
              <a:t>Build on existing know-how</a:t>
            </a:r>
          </a:p>
          <a:p>
            <a:r>
              <a:rPr lang="en-US" dirty="0" smtClean="0"/>
              <a:t>Gain know-how, build own </a:t>
            </a:r>
            <a:r>
              <a:rPr lang="en-US" dirty="0" err="1" smtClean="0"/>
              <a:t>IaaS</a:t>
            </a:r>
            <a:r>
              <a:rPr lang="en-US" dirty="0" smtClean="0"/>
              <a:t> </a:t>
            </a:r>
            <a:r>
              <a:rPr lang="el-GR" dirty="0" smtClean="0">
                <a:sym typeface="Symbol" pitchFamily="18" charset="2"/>
              </a:rPr>
              <a:t></a:t>
            </a:r>
            <a:r>
              <a:rPr lang="en-US" dirty="0" smtClean="0">
                <a:sym typeface="Symbol" pitchFamily="18" charset="2"/>
              </a:rPr>
              <a:t>  reuse for own services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about </a:t>
            </a:r>
            <a:r>
              <a:rPr lang="en-US" dirty="0" err="1" smtClean="0"/>
              <a:t>opensource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Eucalyptus, </a:t>
            </a:r>
            <a:r>
              <a:rPr lang="en-US" dirty="0" err="1" smtClean="0"/>
              <a:t>OpenNebula</a:t>
            </a:r>
            <a:r>
              <a:rPr lang="en-US" dirty="0" smtClean="0"/>
              <a:t>, </a:t>
            </a:r>
            <a:r>
              <a:rPr lang="en-US" dirty="0" err="1" smtClean="0"/>
              <a:t>OpenStack</a:t>
            </a:r>
            <a:endParaRPr lang="en-US" dirty="0" smtClean="0"/>
          </a:p>
          <a:p>
            <a:r>
              <a:rPr lang="en-US" dirty="0" smtClean="0"/>
              <a:t>Need a mature </a:t>
            </a:r>
            <a:r>
              <a:rPr lang="en-US" dirty="0" err="1" smtClean="0"/>
              <a:t>opensource</a:t>
            </a:r>
            <a:r>
              <a:rPr lang="en-US" dirty="0" smtClean="0"/>
              <a:t> core to </a:t>
            </a:r>
            <a:r>
              <a:rPr lang="en-US" i="1" dirty="0" smtClean="0"/>
              <a:t>build </a:t>
            </a:r>
            <a:r>
              <a:rPr lang="en-US" dirty="0" smtClean="0"/>
              <a:t>around</a:t>
            </a:r>
          </a:p>
          <a:p>
            <a:r>
              <a:rPr lang="en-US" dirty="0" smtClean="0"/>
              <a:t>Maturity, production-readiness?</a:t>
            </a:r>
          </a:p>
          <a:p>
            <a:pPr lvl="1"/>
            <a:r>
              <a:rPr lang="en-US" dirty="0" smtClean="0"/>
              <a:t>proven in production environments, predictable</a:t>
            </a:r>
          </a:p>
          <a:p>
            <a:r>
              <a:rPr lang="en-US" dirty="0" smtClean="0"/>
              <a:t>Extensibility?</a:t>
            </a:r>
          </a:p>
          <a:p>
            <a:r>
              <a:rPr lang="en-US" dirty="0" smtClean="0"/>
              <a:t>Flexibility?</a:t>
            </a:r>
            <a:endParaRPr lang="el-GR" dirty="0" smtClean="0"/>
          </a:p>
          <a:p>
            <a:r>
              <a:rPr lang="en-US" dirty="0" smtClean="0"/>
              <a:t>Upgradeability, maintainability</a:t>
            </a:r>
            <a:r>
              <a:rPr lang="el-GR" dirty="0" smtClean="0"/>
              <a:t>?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Design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decisions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Reuse existing components</a:t>
            </a:r>
          </a:p>
          <a:p>
            <a:endParaRPr lang="en-US" dirty="0" smtClean="0"/>
          </a:p>
          <a:p>
            <a:r>
              <a:rPr lang="en-US" dirty="0" smtClean="0"/>
              <a:t>Build on Google Ganeti</a:t>
            </a:r>
          </a:p>
          <a:p>
            <a:endParaRPr lang="en-US" dirty="0" smtClean="0"/>
          </a:p>
          <a:p>
            <a:r>
              <a:rPr lang="en-US" dirty="0" smtClean="0"/>
              <a:t>target commodity hardware</a:t>
            </a:r>
          </a:p>
          <a:p>
            <a:endParaRPr lang="en-US" dirty="0" smtClean="0"/>
          </a:p>
          <a:p>
            <a:r>
              <a:rPr lang="en-US" dirty="0" smtClean="0"/>
              <a:t>release to the community as </a:t>
            </a:r>
            <a:r>
              <a:rPr lang="en-US" dirty="0" err="1" smtClean="0"/>
              <a:t>opensource</a:t>
            </a:r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principles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need to make the world</a:t>
            </a:r>
          </a:p>
          <a:p>
            <a:r>
              <a:rPr lang="en-US" dirty="0" smtClean="0"/>
              <a:t>No need to support </a:t>
            </a:r>
            <a:r>
              <a:rPr lang="en-US" i="1" dirty="0" smtClean="0"/>
              <a:t>everything</a:t>
            </a:r>
          </a:p>
          <a:p>
            <a:pPr lvl="1"/>
            <a:r>
              <a:rPr lang="en-US" dirty="0" smtClean="0"/>
              <a:t>Service developed and maintained by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10-15 people</a:t>
            </a:r>
          </a:p>
          <a:p>
            <a:r>
              <a:rPr lang="en-US" dirty="0" smtClean="0"/>
              <a:t>Start from the architecture…</a:t>
            </a:r>
          </a:p>
          <a:p>
            <a:pPr lvl="1"/>
            <a:r>
              <a:rPr lang="en-US" dirty="0" smtClean="0"/>
              <a:t>…then discover, combine, reuse the right components</a:t>
            </a:r>
          </a:p>
          <a:p>
            <a:r>
              <a:rPr lang="en-US" dirty="0" smtClean="0"/>
              <a:t>And for everything that’s not already available</a:t>
            </a:r>
          </a:p>
          <a:p>
            <a:pPr lvl="1"/>
            <a:r>
              <a:rPr lang="en-US" dirty="0" smtClean="0"/>
              <a:t>Do it yourself!</a:t>
            </a:r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100" y="96202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Jigsaw puzzle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8300"/>
            <a:ext cx="8686800" cy="4933950"/>
          </a:xfrm>
        </p:spPr>
        <p:txBody>
          <a:bodyPr>
            <a:normAutofit lnSpcReduction="10000"/>
          </a:bodyPr>
          <a:lstStyle/>
          <a:p>
            <a:r>
              <a:rPr lang="en-US" smtClean="0"/>
              <a:t>Synnefo</a:t>
            </a:r>
          </a:p>
          <a:p>
            <a:pPr lvl="1"/>
            <a:r>
              <a:rPr lang="en-US" smtClean="0"/>
              <a:t>custom cloud management software to power </a:t>
            </a:r>
            <a:r>
              <a:rPr lang="en-US" b="1" smtClean="0">
                <a:sym typeface="Symbol"/>
              </a:rPr>
              <a:t></a:t>
            </a:r>
            <a:r>
              <a:rPr lang="en-US" smtClean="0"/>
              <a:t>okeanos</a:t>
            </a:r>
          </a:p>
          <a:p>
            <a:r>
              <a:rPr lang="en-US" smtClean="0"/>
              <a:t>Google Ganeti backend</a:t>
            </a:r>
          </a:p>
          <a:p>
            <a:pPr lvl="1"/>
            <a:r>
              <a:rPr lang="en-US" smtClean="0"/>
              <a:t>VM cluster management: physical nodes, VMs, migrations</a:t>
            </a:r>
          </a:p>
          <a:p>
            <a:r>
              <a:rPr lang="en-US" smtClean="0"/>
              <a:t>OpenStack APIs: Compute API v1.1, Object Storage API</a:t>
            </a:r>
          </a:p>
          <a:p>
            <a:pPr lvl="1"/>
            <a:r>
              <a:rPr lang="en-US" smtClean="0"/>
              <a:t>with custom extensions whenever necessary</a:t>
            </a:r>
          </a:p>
          <a:p>
            <a:r>
              <a:rPr lang="en-US" smtClean="0"/>
              <a:t>Then everything comes together</a:t>
            </a:r>
          </a:p>
          <a:p>
            <a:pPr lvl="1"/>
            <a:r>
              <a:rPr lang="en-US" smtClean="0"/>
              <a:t>UI, Networking, Images, Storage, Monitoring, Identity management, Accounting, Billing, Clients, Helpdesk</a:t>
            </a:r>
          </a:p>
          <a:p>
            <a:pPr lvl="1"/>
            <a:endParaRPr lang="en-US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No need to reinvent the wheel</a:t>
            </a:r>
          </a:p>
          <a:p>
            <a:r>
              <a:rPr lang="en-US" dirty="0" smtClean="0"/>
              <a:t>Scalable, proven software infrastructure</a:t>
            </a:r>
          </a:p>
          <a:p>
            <a:pPr lvl="1"/>
            <a:r>
              <a:rPr lang="en-US" dirty="0" smtClean="0"/>
              <a:t>Built with reliability and redundancy in mind</a:t>
            </a:r>
          </a:p>
          <a:p>
            <a:pPr lvl="1"/>
            <a:r>
              <a:rPr lang="en-US" dirty="0" smtClean="0"/>
              <a:t>Combines open components (KVM, LVM, DRBD)</a:t>
            </a:r>
          </a:p>
          <a:p>
            <a:pPr lvl="1"/>
            <a:r>
              <a:rPr lang="en-US" dirty="0" smtClean="0"/>
              <a:t>Well-maintained, readable code</a:t>
            </a:r>
          </a:p>
          <a:p>
            <a:r>
              <a:rPr lang="en-US" dirty="0" smtClean="0"/>
              <a:t>VM cluster management in production is</a:t>
            </a:r>
            <a:br>
              <a:rPr lang="en-US" dirty="0" smtClean="0"/>
            </a:br>
            <a:r>
              <a:rPr lang="en-US" dirty="0" smtClean="0"/>
              <a:t>serious business</a:t>
            </a:r>
          </a:p>
          <a:p>
            <a:pPr lvl="1"/>
            <a:r>
              <a:rPr lang="en-US" dirty="0" smtClean="0"/>
              <a:t>reliable VM control, VM migrations, resource allocation</a:t>
            </a:r>
          </a:p>
          <a:p>
            <a:pPr lvl="1"/>
            <a:r>
              <a:rPr lang="en-US" dirty="0" smtClean="0"/>
              <a:t>handling node downtime, software upgrades</a:t>
            </a: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GRNET already had long experience with Ganeti</a:t>
            </a:r>
          </a:p>
          <a:p>
            <a:pPr lvl="1"/>
            <a:r>
              <a:rPr lang="en-US" dirty="0" smtClean="0">
                <a:sym typeface="Symbol"/>
              </a:rPr>
              <a:t>provides </a:t>
            </a:r>
            <a:r>
              <a:rPr lang="en-US" dirty="0" smtClean="0"/>
              <a:t>280 VMs to NOCs through the </a:t>
            </a:r>
            <a:r>
              <a:rPr lang="en-US" dirty="0" err="1" smtClean="0"/>
              <a:t>ViMa</a:t>
            </a:r>
            <a:r>
              <a:rPr lang="en-US" dirty="0" smtClean="0"/>
              <a:t> service</a:t>
            </a:r>
          </a:p>
          <a:p>
            <a:pPr lvl="1"/>
            <a:r>
              <a:rPr lang="en-US" dirty="0" smtClean="0"/>
              <a:t>involved in development, contributing patches upstream</a:t>
            </a:r>
          </a:p>
          <a:p>
            <a:endParaRPr lang="en-US" dirty="0" smtClean="0"/>
          </a:p>
          <a:p>
            <a:r>
              <a:rPr lang="en-US" dirty="0" smtClean="0"/>
              <a:t>Build on existing know-how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</a:t>
            </a:r>
          </a:p>
          <a:p>
            <a:pPr lvl="1"/>
            <a:r>
              <a:rPr lang="en-US" dirty="0" smtClean="0"/>
              <a:t>Common backend, common fixes</a:t>
            </a:r>
          </a:p>
          <a:p>
            <a:pPr lvl="1"/>
            <a:r>
              <a:rPr lang="en-US" dirty="0" smtClean="0"/>
              <a:t>reuse of experience and operational procedures</a:t>
            </a:r>
          </a:p>
          <a:p>
            <a:pPr lvl="1"/>
            <a:r>
              <a:rPr lang="en-US" dirty="0" smtClean="0"/>
              <a:t>simplified, less error-prone deployment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Platform</a:t>
            </a:r>
            <a:endParaRPr lang="el-GR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959" y="1504833"/>
            <a:ext cx="1057707" cy="1003131"/>
          </a:xfrm>
          <a:prstGeom prst="rect">
            <a:avLst/>
          </a:prstGeom>
        </p:spPr>
      </p:pic>
      <p:pic>
        <p:nvPicPr>
          <p:cNvPr id="33" name="Picture 32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6826" y="1504833"/>
            <a:ext cx="1057707" cy="1003131"/>
          </a:xfrm>
          <a:prstGeom prst="rect">
            <a:avLst/>
          </a:prstGeom>
        </p:spPr>
      </p:pic>
      <p:pic>
        <p:nvPicPr>
          <p:cNvPr id="31" name="Picture 30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3856" y="1796223"/>
            <a:ext cx="980604" cy="980604"/>
          </a:xfrm>
          <a:prstGeom prst="rect">
            <a:avLst/>
          </a:prstGeom>
        </p:spPr>
      </p:pic>
      <p:pic>
        <p:nvPicPr>
          <p:cNvPr id="29" name="Picture 28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2360" y="1767300"/>
            <a:ext cx="1057707" cy="1003131"/>
          </a:xfrm>
          <a:prstGeom prst="rect">
            <a:avLst/>
          </a:prstGeom>
        </p:spPr>
      </p:pic>
      <p:pic>
        <p:nvPicPr>
          <p:cNvPr id="30" name="Picture 29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5326" y="1796223"/>
            <a:ext cx="980604" cy="9806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Software Stack</a:t>
            </a:r>
            <a:endParaRPr lang="el-GR" dirty="0"/>
          </a:p>
        </p:txBody>
      </p:sp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2056484" y="3545300"/>
            <a:ext cx="5031032" cy="2905125"/>
          </a:xfrm>
          <a:prstGeom prst="roundRect">
            <a:avLst>
              <a:gd name="adj" fmla="val 6258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users,</a:t>
            </a:r>
          </a:p>
          <a:p>
            <a:r>
              <a:rPr lang="en-US" b="1" dirty="0" smtClean="0"/>
              <a:t>multiple resources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2925090" y="4545425"/>
            <a:ext cx="4067175" cy="1800225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VMs</a:t>
            </a:r>
          </a:p>
          <a:p>
            <a:r>
              <a:rPr lang="en-US" b="1" dirty="0" smtClean="0"/>
              <a:t>on cluster</a:t>
            </a:r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3715665" y="5355051"/>
            <a:ext cx="3181350" cy="866774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Single</a:t>
            </a:r>
            <a:br>
              <a:rPr lang="en-US" b="1" dirty="0" smtClean="0"/>
            </a:br>
            <a:r>
              <a:rPr lang="en-US" b="1" dirty="0" smtClean="0"/>
              <a:t>VM</a:t>
            </a: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4496259" y="38370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err="1" smtClean="0"/>
              <a:t>Synnefo</a:t>
            </a:r>
            <a:endParaRPr lang="en-US" sz="2000" b="1" dirty="0" smtClean="0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4486734" y="470698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Ganeti</a:t>
            </a: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4486734" y="55769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KVM</a:t>
            </a: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rot="5400000">
            <a:off x="5230935" y="3392106"/>
            <a:ext cx="8747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5630190" y="3088100"/>
            <a:ext cx="1115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REST API</a:t>
            </a:r>
            <a:endParaRPr lang="el-GR" sz="2000" b="1" dirty="0" smtClean="0"/>
          </a:p>
        </p:txBody>
      </p:sp>
      <p:pic>
        <p:nvPicPr>
          <p:cNvPr id="25" name="Picture 24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4027" y="1928167"/>
            <a:ext cx="1057707" cy="1003131"/>
          </a:xfrm>
          <a:prstGeom prst="rect">
            <a:avLst/>
          </a:prstGeom>
        </p:spPr>
      </p:pic>
      <p:pic>
        <p:nvPicPr>
          <p:cNvPr id="27" name="Picture 26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6993" y="1948623"/>
            <a:ext cx="980604" cy="9806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0" y="4908550"/>
            <a:ext cx="9144000" cy="9207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0" y="2644775"/>
            <a:ext cx="8212138" cy="195897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5900738" y="1300163"/>
            <a:ext cx="3241675" cy="8064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1295400"/>
            <a:ext cx="5764213" cy="79692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1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2D5F75"/>
                </a:solidFill>
              </a:rPr>
              <a:t>Platform Design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0" y="2090738"/>
            <a:ext cx="9144000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3" name="Rectangle 8"/>
          <p:cNvSpPr>
            <a:spLocks noChangeArrowheads="1"/>
          </p:cNvSpPr>
          <p:nvPr/>
        </p:nvSpPr>
        <p:spPr bwMode="auto">
          <a:xfrm>
            <a:off x="-1588" y="4873625"/>
            <a:ext cx="9145588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0" y="1493838"/>
            <a:ext cx="2824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2D5F75"/>
                </a:solidFill>
                <a:latin typeface="+mj-lt"/>
              </a:rPr>
              <a:t>user@home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sp>
        <p:nvSpPr>
          <p:cNvPr id="50185" name="Text Box 10"/>
          <p:cNvSpPr txBox="1">
            <a:spLocks noChangeArrowheads="1"/>
          </p:cNvSpPr>
          <p:nvPr/>
        </p:nvSpPr>
        <p:spPr bwMode="auto">
          <a:xfrm>
            <a:off x="7472363" y="1498600"/>
            <a:ext cx="2824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2D5F75"/>
                </a:solidFill>
                <a:latin typeface="+mj-lt"/>
              </a:rPr>
              <a:t>admin@home</a:t>
            </a:r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1695450" y="135413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01801" y="1320801"/>
            <a:ext cx="19219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</a:t>
            </a:r>
          </a:p>
        </p:txBody>
      </p:sp>
      <p:pic>
        <p:nvPicPr>
          <p:cNvPr id="108557" name="Picture 13" descr="firefox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2125" y="1620838"/>
            <a:ext cx="3143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8" name="Picture 14" descr="opera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614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9" name="Picture 15" descr="chrome-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0" y="16208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0" name="Picture 16" descr="Internet_Explorer_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0675" y="1606550"/>
            <a:ext cx="3175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1" name="Picture 17" descr="safari-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27388" y="1604963"/>
            <a:ext cx="3238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2" name="Rectangle 18"/>
          <p:cNvSpPr>
            <a:spLocks noChangeArrowheads="1"/>
          </p:cNvSpPr>
          <p:nvPr/>
        </p:nvSpPr>
        <p:spPr bwMode="auto">
          <a:xfrm>
            <a:off x="3749675" y="136048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3" name="Text Box 19"/>
          <p:cNvSpPr txBox="1">
            <a:spLocks noChangeArrowheads="1"/>
          </p:cNvSpPr>
          <p:nvPr/>
        </p:nvSpPr>
        <p:spPr bwMode="auto">
          <a:xfrm>
            <a:off x="3759201" y="1320801"/>
            <a:ext cx="193886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CLI Client</a:t>
            </a:r>
          </a:p>
        </p:txBody>
      </p:sp>
      <p:pic>
        <p:nvPicPr>
          <p:cNvPr id="108564" name="Picture 20" descr="console_noshadow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90522" y="1655763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5" name="Rectangle 21"/>
          <p:cNvSpPr>
            <a:spLocks noChangeArrowheads="1"/>
          </p:cNvSpPr>
          <p:nvPr/>
        </p:nvSpPr>
        <p:spPr bwMode="auto">
          <a:xfrm>
            <a:off x="5978525" y="1360488"/>
            <a:ext cx="149383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6" name="Text Box 22"/>
          <p:cNvSpPr txBox="1">
            <a:spLocks noChangeArrowheads="1"/>
          </p:cNvSpPr>
          <p:nvPr/>
        </p:nvSpPr>
        <p:spPr bwMode="auto">
          <a:xfrm>
            <a:off x="5994400" y="1320801"/>
            <a:ext cx="148166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 2</a:t>
            </a:r>
          </a:p>
        </p:txBody>
      </p:sp>
      <p:sp>
        <p:nvSpPr>
          <p:cNvPr id="50198" name="Text Box 23"/>
          <p:cNvSpPr txBox="1">
            <a:spLocks noChangeArrowheads="1"/>
          </p:cNvSpPr>
          <p:nvPr/>
        </p:nvSpPr>
        <p:spPr bwMode="auto">
          <a:xfrm>
            <a:off x="0" y="2671763"/>
            <a:ext cx="2824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2D5F75"/>
                </a:solidFill>
                <a:latin typeface="+mj-lt"/>
              </a:rPr>
              <a:t>GRNET</a:t>
            </a:r>
          </a:p>
          <a:p>
            <a:r>
              <a:rPr lang="en-US" dirty="0">
                <a:solidFill>
                  <a:srgbClr val="2D5F75"/>
                </a:solidFill>
                <a:latin typeface="+mj-lt"/>
              </a:rPr>
              <a:t>datacenter</a:t>
            </a:r>
          </a:p>
        </p:txBody>
      </p:sp>
      <p:pic>
        <p:nvPicPr>
          <p:cNvPr id="108568" name="Picture 24" descr="datacente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0" y="3353349"/>
            <a:ext cx="16383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5" name="Rectangle 31"/>
          <p:cNvSpPr>
            <a:spLocks noChangeArrowheads="1"/>
          </p:cNvSpPr>
          <p:nvPr/>
        </p:nvSpPr>
        <p:spPr bwMode="auto">
          <a:xfrm>
            <a:off x="7648575" y="2754313"/>
            <a:ext cx="417513" cy="172561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6" name="Text Box 32"/>
          <p:cNvSpPr txBox="1">
            <a:spLocks noChangeArrowheads="1"/>
          </p:cNvSpPr>
          <p:nvPr/>
        </p:nvSpPr>
        <p:spPr bwMode="auto">
          <a:xfrm rot="-5400000">
            <a:off x="7422356" y="3574256"/>
            <a:ext cx="873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chemeClr val="bg1"/>
                </a:solidFill>
              </a:rPr>
              <a:t>Debian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8577" name="Picture 33" descr="debian-log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3825" y="300990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8" name="Rectangle 34"/>
          <p:cNvSpPr>
            <a:spLocks noChangeArrowheads="1"/>
          </p:cNvSpPr>
          <p:nvPr/>
        </p:nvSpPr>
        <p:spPr bwMode="auto">
          <a:xfrm>
            <a:off x="1679575" y="5043488"/>
            <a:ext cx="5827713" cy="630237"/>
          </a:xfrm>
          <a:prstGeom prst="rect">
            <a:avLst/>
          </a:prstGeom>
          <a:solidFill>
            <a:schemeClr val="bg1"/>
          </a:solidFill>
          <a:ln w="9525">
            <a:solidFill>
              <a:srgbClr val="F67C18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0210" name="Text Box 35"/>
          <p:cNvSpPr txBox="1">
            <a:spLocks noChangeArrowheads="1"/>
          </p:cNvSpPr>
          <p:nvPr/>
        </p:nvSpPr>
        <p:spPr bwMode="auto">
          <a:xfrm>
            <a:off x="0" y="5059363"/>
            <a:ext cx="15144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2D5F75"/>
                </a:solidFill>
                <a:latin typeface="+mj-lt"/>
              </a:rPr>
              <a:t>Virtual</a:t>
            </a:r>
            <a:br>
              <a:rPr lang="en-US" dirty="0" smtClean="0">
                <a:solidFill>
                  <a:srgbClr val="2D5F75"/>
                </a:solidFill>
                <a:latin typeface="+mj-lt"/>
              </a:rPr>
            </a:br>
            <a:r>
              <a:rPr lang="en-US" dirty="0" smtClean="0">
                <a:solidFill>
                  <a:srgbClr val="2D5F75"/>
                </a:solidFill>
                <a:latin typeface="+mj-lt"/>
              </a:rPr>
              <a:t>Hardware	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pic>
        <p:nvPicPr>
          <p:cNvPr id="108581" name="Picture 37" descr="fedora_machin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75" y="5127625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2" name="Picture 38" descr="ubuntu_machin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7938" y="513080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3" name="Picture 39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146425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4" name="Picture 40" descr="debian_machin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68563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5" name="Picture 41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84688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6" name="Picture 42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5088" y="512286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87" name="Rectangle 43"/>
          <p:cNvSpPr>
            <a:spLocks noChangeArrowheads="1"/>
          </p:cNvSpPr>
          <p:nvPr/>
        </p:nvSpPr>
        <p:spPr bwMode="auto">
          <a:xfrm>
            <a:off x="59848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8" name="Rectangle 44"/>
          <p:cNvSpPr>
            <a:spLocks noChangeArrowheads="1"/>
          </p:cNvSpPr>
          <p:nvPr/>
        </p:nvSpPr>
        <p:spPr bwMode="auto">
          <a:xfrm>
            <a:off x="62007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9" name="Rectangle 45"/>
          <p:cNvSpPr>
            <a:spLocks noChangeArrowheads="1"/>
          </p:cNvSpPr>
          <p:nvPr/>
        </p:nvSpPr>
        <p:spPr bwMode="auto">
          <a:xfrm>
            <a:off x="64039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pic>
        <p:nvPicPr>
          <p:cNvPr id="108590" name="Picture 46" descr="kubuntu_machin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29438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91" name="Line 47"/>
          <p:cNvSpPr>
            <a:spLocks noChangeShapeType="1"/>
          </p:cNvSpPr>
          <p:nvPr/>
        </p:nvSpPr>
        <p:spPr bwMode="auto">
          <a:xfrm>
            <a:off x="2625725" y="1924050"/>
            <a:ext cx="0" cy="852488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2" name="Line 48"/>
          <p:cNvSpPr>
            <a:spLocks noChangeShapeType="1"/>
          </p:cNvSpPr>
          <p:nvPr/>
        </p:nvSpPr>
        <p:spPr bwMode="auto">
          <a:xfrm>
            <a:off x="4689475" y="1924050"/>
            <a:ext cx="0" cy="838200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4" name="Line 50"/>
          <p:cNvSpPr>
            <a:spLocks noChangeShapeType="1"/>
          </p:cNvSpPr>
          <p:nvPr/>
        </p:nvSpPr>
        <p:spPr bwMode="auto">
          <a:xfrm>
            <a:off x="4708525" y="4456113"/>
            <a:ext cx="0" cy="592137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5" name="Rectangle 51"/>
          <p:cNvSpPr>
            <a:spLocks noChangeArrowheads="1"/>
          </p:cNvSpPr>
          <p:nvPr/>
        </p:nvSpPr>
        <p:spPr bwMode="auto">
          <a:xfrm>
            <a:off x="4629150" y="324485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6" name="Rectangle 52"/>
          <p:cNvSpPr>
            <a:spLocks noChangeArrowheads="1"/>
          </p:cNvSpPr>
          <p:nvPr/>
        </p:nvSpPr>
        <p:spPr bwMode="auto">
          <a:xfrm>
            <a:off x="4635500" y="386080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7" name="Rectangle 53"/>
          <p:cNvSpPr>
            <a:spLocks noChangeArrowheads="1"/>
          </p:cNvSpPr>
          <p:nvPr/>
        </p:nvSpPr>
        <p:spPr bwMode="auto">
          <a:xfrm>
            <a:off x="1971675" y="2278063"/>
            <a:ext cx="3417888" cy="211137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8" name="Rectangle 54"/>
          <p:cNvSpPr>
            <a:spLocks noChangeArrowheads="1"/>
          </p:cNvSpPr>
          <p:nvPr/>
        </p:nvSpPr>
        <p:spPr bwMode="auto">
          <a:xfrm>
            <a:off x="5965031" y="2279650"/>
            <a:ext cx="1547813" cy="211138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l-GR" dirty="0"/>
          </a:p>
        </p:txBody>
      </p:sp>
      <p:sp>
        <p:nvSpPr>
          <p:cNvPr id="108599" name="Text Box 55"/>
          <p:cNvSpPr txBox="1">
            <a:spLocks noChangeArrowheads="1"/>
          </p:cNvSpPr>
          <p:nvPr/>
        </p:nvSpPr>
        <p:spPr bwMode="auto">
          <a:xfrm>
            <a:off x="2366963" y="22336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OpenStack Compute API v1.1</a:t>
            </a:r>
          </a:p>
        </p:txBody>
      </p:sp>
      <p:sp>
        <p:nvSpPr>
          <p:cNvPr id="108603" name="Text Box 59"/>
          <p:cNvSpPr txBox="1">
            <a:spLocks noChangeArrowheads="1"/>
          </p:cNvSpPr>
          <p:nvPr/>
        </p:nvSpPr>
        <p:spPr bwMode="auto">
          <a:xfrm>
            <a:off x="1887538" y="45958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solidFill>
                  <a:schemeClr val="bg1"/>
                </a:solidFill>
              </a:rPr>
              <a:t>Direct </a:t>
            </a:r>
            <a:r>
              <a:rPr lang="en-US" sz="1400" dirty="0" err="1" smtClean="0">
                <a:solidFill>
                  <a:schemeClr val="bg1"/>
                </a:solidFill>
              </a:rPr>
              <a:t>Outof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Band Access</a:t>
            </a:r>
          </a:p>
        </p:txBody>
      </p:sp>
      <p:sp>
        <p:nvSpPr>
          <p:cNvPr id="108569" name="Rectangle 25"/>
          <p:cNvSpPr>
            <a:spLocks noChangeArrowheads="1"/>
          </p:cNvSpPr>
          <p:nvPr/>
        </p:nvSpPr>
        <p:spPr bwMode="auto">
          <a:xfrm>
            <a:off x="1682750" y="2760663"/>
            <a:ext cx="5827713" cy="4873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70" name="Text Box 26"/>
          <p:cNvSpPr txBox="1">
            <a:spLocks noChangeArrowheads="1"/>
          </p:cNvSpPr>
          <p:nvPr/>
        </p:nvSpPr>
        <p:spPr bwMode="auto">
          <a:xfrm>
            <a:off x="1684867" y="2808288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S</a:t>
            </a:r>
            <a:r>
              <a:rPr lang="en-US" dirty="0" smtClean="0">
                <a:solidFill>
                  <a:schemeClr val="bg1"/>
                </a:solidFill>
              </a:rPr>
              <a:t>ynnefo cloud management software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71" name="Rectangle 27"/>
          <p:cNvSpPr>
            <a:spLocks noChangeArrowheads="1"/>
          </p:cNvSpPr>
          <p:nvPr/>
        </p:nvSpPr>
        <p:spPr bwMode="auto">
          <a:xfrm>
            <a:off x="1679575" y="3376613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3" name="Rectangle 29"/>
          <p:cNvSpPr>
            <a:spLocks noChangeArrowheads="1"/>
          </p:cNvSpPr>
          <p:nvPr/>
        </p:nvSpPr>
        <p:spPr bwMode="auto">
          <a:xfrm>
            <a:off x="1685925" y="3983038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60" name="Text Box 26"/>
          <p:cNvSpPr txBox="1">
            <a:spLocks noChangeArrowheads="1"/>
          </p:cNvSpPr>
          <p:nvPr/>
        </p:nvSpPr>
        <p:spPr bwMode="auto">
          <a:xfrm>
            <a:off x="1684867" y="34348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Google Ganeti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684867" y="40444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KVM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93" name="Line 49"/>
          <p:cNvSpPr>
            <a:spLocks noChangeShapeType="1"/>
          </p:cNvSpPr>
          <p:nvPr/>
        </p:nvSpPr>
        <p:spPr bwMode="auto">
          <a:xfrm>
            <a:off x="6740525" y="1924050"/>
            <a:ext cx="0" cy="854075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600" name="Text Box 56"/>
          <p:cNvSpPr txBox="1">
            <a:spLocks noChangeArrowheads="1"/>
          </p:cNvSpPr>
          <p:nvPr/>
        </p:nvSpPr>
        <p:spPr bwMode="auto">
          <a:xfrm>
            <a:off x="5967413" y="2266154"/>
            <a:ext cx="15430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dirty="0" smtClean="0">
                <a:solidFill>
                  <a:schemeClr val="bg1"/>
                </a:solidFill>
              </a:rPr>
              <a:t>GRNET Proprietary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8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8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8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8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8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8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8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8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8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8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8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3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16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1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2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8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8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8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8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5" grpId="0" animBg="1"/>
      <p:bldP spid="108555" grpId="1" animBg="1"/>
      <p:bldP spid="108556" grpId="0"/>
      <p:bldP spid="108562" grpId="0" animBg="1"/>
      <p:bldP spid="108562" grpId="1" animBg="1"/>
      <p:bldP spid="108563" grpId="0"/>
      <p:bldP spid="108565" grpId="0" animBg="1"/>
      <p:bldP spid="108565" grpId="1" animBg="1"/>
      <p:bldP spid="108566" grpId="0"/>
      <p:bldP spid="108575" grpId="0" animBg="1"/>
      <p:bldP spid="108576" grpId="0"/>
      <p:bldP spid="108578" grpId="0" animBg="1"/>
      <p:bldP spid="108587" grpId="0" animBg="1"/>
      <p:bldP spid="108588" grpId="0" animBg="1"/>
      <p:bldP spid="108589" grpId="0" animBg="1"/>
      <p:bldP spid="108591" grpId="0" animBg="1"/>
      <p:bldP spid="108592" grpId="0" animBg="1"/>
      <p:bldP spid="108594" grpId="0" animBg="1"/>
      <p:bldP spid="108595" grpId="0" animBg="1"/>
      <p:bldP spid="108596" grpId="0" animBg="1"/>
      <p:bldP spid="108597" grpId="0" animBg="1"/>
      <p:bldP spid="108598" grpId="0" animBg="1"/>
      <p:bldP spid="108599" grpId="0"/>
      <p:bldP spid="108569" grpId="0" animBg="1"/>
      <p:bldP spid="108570" grpId="0"/>
      <p:bldP spid="108571" grpId="0" animBg="1"/>
      <p:bldP spid="108573" grpId="0" animBg="1"/>
      <p:bldP spid="60" grpId="0"/>
      <p:bldP spid="61" grpId="0"/>
      <p:bldP spid="108593" grpId="0" animBg="1"/>
      <p:bldP spid="10860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window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0" y="1625600"/>
            <a:ext cx="7270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smtClean="0">
                <a:solidFill>
                  <a:srgbClr val="2D5F75"/>
                </a:solidFill>
              </a:rPr>
              <a:t>Virtual Machine Actions</a:t>
            </a:r>
            <a:endParaRPr lang="el-GR" sz="3200" smtClean="0">
              <a:solidFill>
                <a:srgbClr val="2D5F75"/>
              </a:solidFill>
            </a:endParaRPr>
          </a:p>
        </p:txBody>
      </p:sp>
      <p:sp>
        <p:nvSpPr>
          <p:cNvPr id="46083" name="Title 1"/>
          <p:cNvSpPr>
            <a:spLocks/>
          </p:cNvSpPr>
          <p:nvPr/>
        </p:nvSpPr>
        <p:spPr bwMode="auto">
          <a:xfrm>
            <a:off x="1531938" y="1687513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dirty="0" err="1" smtClean="0">
                <a:solidFill>
                  <a:srgbClr val="2D5F75"/>
                </a:solidFill>
                <a:latin typeface="Calibri" pitchFamily="34" charset="0"/>
              </a:rPr>
              <a:t>My_Windows_desktop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109573" name="Picture 5" descr="conso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313" y="3211512"/>
            <a:ext cx="549275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4" name="Picture 6" descr="destro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1900" y="5139532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5" name="Picture 7" descr="reboo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7" y="4151313"/>
            <a:ext cx="5461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6" name="Picture 8" descr="shutdow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2987" y="5118100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7" name="Picture 9" descr="star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2987" y="3166269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10"/>
          <p:cNvSpPr>
            <a:spLocks noChangeArrowheads="1"/>
          </p:cNvSpPr>
          <p:nvPr/>
        </p:nvSpPr>
        <p:spPr bwMode="auto">
          <a:xfrm>
            <a:off x="873125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46090" name="Rectangle 11"/>
          <p:cNvSpPr>
            <a:spLocks noChangeArrowheads="1"/>
          </p:cNvSpPr>
          <p:nvPr/>
        </p:nvSpPr>
        <p:spPr bwMode="auto">
          <a:xfrm>
            <a:off x="895350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9580" name="Title 1"/>
          <p:cNvSpPr>
            <a:spLocks/>
          </p:cNvSpPr>
          <p:nvPr/>
        </p:nvSpPr>
        <p:spPr bwMode="auto">
          <a:xfrm>
            <a:off x="1803400" y="5207000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Shutdown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1" name="Title 1"/>
          <p:cNvSpPr>
            <a:spLocks/>
          </p:cNvSpPr>
          <p:nvPr/>
        </p:nvSpPr>
        <p:spPr bwMode="auto">
          <a:xfrm>
            <a:off x="1803400" y="4241801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Reboot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2" name="Title 1"/>
          <p:cNvSpPr>
            <a:spLocks/>
          </p:cNvSpPr>
          <p:nvPr/>
        </p:nvSpPr>
        <p:spPr bwMode="auto">
          <a:xfrm>
            <a:off x="1803400" y="3255169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Start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3" name="Title 1"/>
          <p:cNvSpPr>
            <a:spLocks/>
          </p:cNvSpPr>
          <p:nvPr/>
        </p:nvSpPr>
        <p:spPr bwMode="auto">
          <a:xfrm>
            <a:off x="6008688" y="3273425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Console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4" name="Title 1"/>
          <p:cNvSpPr>
            <a:spLocks/>
          </p:cNvSpPr>
          <p:nvPr/>
        </p:nvSpPr>
        <p:spPr bwMode="auto">
          <a:xfrm>
            <a:off x="6008688" y="5228432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 smtClean="0">
                <a:solidFill>
                  <a:srgbClr val="2D5F75"/>
                </a:solidFill>
                <a:latin typeface="Calibri" pitchFamily="34" charset="0"/>
              </a:rPr>
              <a:t>Destroy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80" grpId="0"/>
      <p:bldP spid="109581" grpId="0"/>
      <p:bldP spid="109582" grpId="0"/>
      <p:bldP spid="109583" grpId="0"/>
      <p:bldP spid="10958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Virtual Machines</a:t>
            </a:r>
          </a:p>
          <a:p>
            <a:pPr lvl="1"/>
            <a:r>
              <a:rPr lang="en-US" dirty="0" smtClean="0"/>
              <a:t>powered by KVM</a:t>
            </a:r>
          </a:p>
          <a:p>
            <a:pPr lvl="2"/>
            <a:r>
              <a:rPr lang="en-US" dirty="0" smtClean="0"/>
              <a:t>Linux and Windows guests, on </a:t>
            </a:r>
            <a:r>
              <a:rPr lang="en-US" dirty="0" err="1" smtClean="0"/>
              <a:t>Debian</a:t>
            </a:r>
            <a:r>
              <a:rPr lang="en-US" dirty="0" smtClean="0"/>
              <a:t> hosts</a:t>
            </a:r>
          </a:p>
          <a:p>
            <a:pPr lvl="1"/>
            <a:r>
              <a:rPr lang="en-US" dirty="0" smtClean="0"/>
              <a:t>Google Ganeti for VM cluster management</a:t>
            </a:r>
          </a:p>
          <a:p>
            <a:pPr lvl="1"/>
            <a:r>
              <a:rPr lang="en-US" dirty="0" smtClean="0"/>
              <a:t>accessible by the end-user over the Web or programmatically (</a:t>
            </a:r>
            <a:r>
              <a:rPr lang="en-US" dirty="0" err="1" smtClean="0"/>
              <a:t>OpenStack</a:t>
            </a:r>
            <a:r>
              <a:rPr lang="en-US" dirty="0" smtClean="0"/>
              <a:t> Compute v1.1)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Compute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User has full control over own VMs</a:t>
            </a:r>
          </a:p>
          <a:p>
            <a:pPr lvl="1"/>
            <a:r>
              <a:rPr lang="en-US" dirty="0" smtClean="0"/>
              <a:t>Create</a:t>
            </a:r>
          </a:p>
          <a:p>
            <a:pPr lvl="2"/>
            <a:r>
              <a:rPr lang="en-US" dirty="0" smtClean="0"/>
              <a:t>Select # CPUs, RAM, System Disk</a:t>
            </a:r>
          </a:p>
          <a:p>
            <a:pPr lvl="2"/>
            <a:r>
              <a:rPr lang="en-US" dirty="0" smtClean="0"/>
              <a:t>OS selection from pre-defined or </a:t>
            </a:r>
            <a:r>
              <a:rPr lang="en-US" b="1" i="1" dirty="0" smtClean="0"/>
              <a:t>custom</a:t>
            </a:r>
            <a:r>
              <a:rPr lang="en-US" i="1" dirty="0" smtClean="0"/>
              <a:t> </a:t>
            </a:r>
            <a:r>
              <a:rPr lang="en-US" dirty="0" smtClean="0"/>
              <a:t>Images</a:t>
            </a:r>
          </a:p>
          <a:p>
            <a:pPr lvl="2"/>
            <a:r>
              <a:rPr lang="en-US" dirty="0" smtClean="0"/>
              <a:t>popular Linux </a:t>
            </a:r>
            <a:r>
              <a:rPr lang="en-US" dirty="0" err="1" smtClean="0"/>
              <a:t>distros</a:t>
            </a:r>
            <a:r>
              <a:rPr lang="en-US" dirty="0" smtClean="0"/>
              <a:t> (Fedora, </a:t>
            </a:r>
            <a:r>
              <a:rPr lang="en-US" dirty="0" err="1" smtClean="0"/>
              <a:t>Debian</a:t>
            </a:r>
            <a:r>
              <a:rPr lang="en-US" dirty="0" smtClean="0"/>
              <a:t>, </a:t>
            </a:r>
            <a:r>
              <a:rPr lang="en-US" dirty="0" err="1" smtClean="0"/>
              <a:t>Ubuntu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Windows Server 2008 R2</a:t>
            </a:r>
          </a:p>
          <a:p>
            <a:pPr lvl="1"/>
            <a:r>
              <a:rPr lang="en-US" dirty="0" smtClean="0"/>
              <a:t>Start, Shutdown, Reboot, Destroy</a:t>
            </a:r>
          </a:p>
          <a:p>
            <a:pPr lvl="1"/>
            <a:r>
              <a:rPr lang="en-US" dirty="0" smtClean="0"/>
              <a:t>Out-of-Band console over VNC for troubleshooting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(3)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REST API for VM management</a:t>
            </a:r>
          </a:p>
          <a:p>
            <a:pPr lvl="1"/>
            <a:r>
              <a:rPr lang="en-US" dirty="0" err="1" smtClean="0"/>
              <a:t>OpenStack</a:t>
            </a:r>
            <a:r>
              <a:rPr lang="en-US" dirty="0" smtClean="0"/>
              <a:t> Compute v1.1 compatible</a:t>
            </a:r>
          </a:p>
          <a:p>
            <a:pPr lvl="1"/>
            <a:r>
              <a:rPr lang="en-US" dirty="0" smtClean="0"/>
              <a:t>3rd party tools and client libraries</a:t>
            </a:r>
          </a:p>
          <a:p>
            <a:pPr lvl="1"/>
            <a:r>
              <a:rPr lang="en-US" dirty="0" smtClean="0"/>
              <a:t>custom extensions for yet-unsupported functionality</a:t>
            </a:r>
          </a:p>
          <a:p>
            <a:pPr lvl="1"/>
            <a:r>
              <a:rPr lang="en-US" dirty="0" smtClean="0"/>
              <a:t>Python &amp; </a:t>
            </a:r>
            <a:r>
              <a:rPr lang="en-US" dirty="0" err="1" smtClean="0"/>
              <a:t>Django</a:t>
            </a:r>
            <a:r>
              <a:rPr lang="en-US" dirty="0" smtClean="0"/>
              <a:t> implementation</a:t>
            </a:r>
          </a:p>
          <a:p>
            <a:r>
              <a:rPr lang="en-US" dirty="0" smtClean="0"/>
              <a:t>Full-featured UI in JS/</a:t>
            </a:r>
            <a:r>
              <a:rPr lang="en-US" dirty="0" err="1" smtClean="0"/>
              <a:t>jQuery</a:t>
            </a:r>
            <a:endParaRPr lang="en-US" dirty="0" smtClean="0"/>
          </a:p>
          <a:p>
            <a:pPr lvl="1"/>
            <a:r>
              <a:rPr lang="en-US" dirty="0" smtClean="0"/>
              <a:t>UI is just another API client</a:t>
            </a:r>
          </a:p>
          <a:p>
            <a:pPr lvl="1"/>
            <a:r>
              <a:rPr lang="en-US" dirty="0" smtClean="0"/>
              <a:t>All UI operations happen over the API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771650" y="1481138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54274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err="1" smtClean="0">
                <a:solidFill>
                  <a:srgbClr val="2D5F75"/>
                </a:solidFill>
              </a:rPr>
              <a:t>IaaS</a:t>
            </a:r>
            <a:r>
              <a:rPr lang="en-US" sz="3200" dirty="0" smtClean="0">
                <a:solidFill>
                  <a:srgbClr val="2D5F75"/>
                </a:solidFill>
              </a:rPr>
              <a:t> – Network (Virtual Ethernets)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pic>
        <p:nvPicPr>
          <p:cNvPr id="54275" name="Picture 4" descr="net_inter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688" y="1476375"/>
            <a:ext cx="7413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5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888" y="2954338"/>
            <a:ext cx="7493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Rectangle 6"/>
          <p:cNvSpPr>
            <a:spLocks noChangeArrowheads="1"/>
          </p:cNvSpPr>
          <p:nvPr/>
        </p:nvSpPr>
        <p:spPr bwMode="auto">
          <a:xfrm>
            <a:off x="895350" y="2590800"/>
            <a:ext cx="7396163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4278" name="Title 1"/>
          <p:cNvSpPr>
            <a:spLocks/>
          </p:cNvSpPr>
          <p:nvPr/>
        </p:nvSpPr>
        <p:spPr bwMode="auto">
          <a:xfrm>
            <a:off x="303213" y="1543050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Internet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4279" name="Title 1"/>
          <p:cNvSpPr>
            <a:spLocks/>
          </p:cNvSpPr>
          <p:nvPr/>
        </p:nvSpPr>
        <p:spPr bwMode="auto">
          <a:xfrm>
            <a:off x="1144588" y="3000375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Private Network 1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82650" y="3925888"/>
            <a:ext cx="4805363" cy="758825"/>
            <a:chOff x="962" y="2473"/>
            <a:chExt cx="3027" cy="478"/>
          </a:xfrm>
        </p:grpSpPr>
        <p:pic>
          <p:nvPicPr>
            <p:cNvPr id="54301" name="Picture 10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247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2" name="Title 1"/>
            <p:cNvSpPr>
              <a:spLocks/>
            </p:cNvSpPr>
            <p:nvPr/>
          </p:nvSpPr>
          <p:spPr bwMode="auto">
            <a:xfrm>
              <a:off x="1130" y="250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2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82650" y="4926013"/>
            <a:ext cx="4805363" cy="758825"/>
            <a:chOff x="962" y="3103"/>
            <a:chExt cx="3027" cy="478"/>
          </a:xfrm>
        </p:grpSpPr>
        <p:pic>
          <p:nvPicPr>
            <p:cNvPr id="54299" name="Picture 13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310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0" name="Title 1"/>
            <p:cNvSpPr>
              <a:spLocks/>
            </p:cNvSpPr>
            <p:nvPr/>
          </p:nvSpPr>
          <p:spPr bwMode="auto">
            <a:xfrm>
              <a:off x="1130" y="313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3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pic>
        <p:nvPicPr>
          <p:cNvPr id="110607" name="Picture 15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4588" y="15748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8" name="Picture 16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08650" y="1577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9" name="Picture 17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7138" y="15716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0" name="Picture 1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9275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1" name="Picture 19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2" name="Picture 2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35800" y="157003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613" name="Rectangle 21"/>
          <p:cNvSpPr>
            <a:spLocks noChangeArrowheads="1"/>
          </p:cNvSpPr>
          <p:nvPr/>
        </p:nvSpPr>
        <p:spPr bwMode="auto">
          <a:xfrm>
            <a:off x="1776413" y="2919413"/>
            <a:ext cx="5926137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4" name="Rectangle 22"/>
          <p:cNvSpPr>
            <a:spLocks noChangeArrowheads="1"/>
          </p:cNvSpPr>
          <p:nvPr/>
        </p:nvSpPr>
        <p:spPr bwMode="auto">
          <a:xfrm>
            <a:off x="1781175" y="3902075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5" name="Rectangle 23"/>
          <p:cNvSpPr>
            <a:spLocks noChangeArrowheads="1"/>
          </p:cNvSpPr>
          <p:nvPr/>
        </p:nvSpPr>
        <p:spPr bwMode="auto">
          <a:xfrm>
            <a:off x="1774825" y="4895850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pic>
        <p:nvPicPr>
          <p:cNvPr id="110616" name="Picture 24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6913" y="301625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7" name="Picture 25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30099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8" name="Picture 26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97538" y="30146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9" name="Picture 27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6988" y="3990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0" name="Picture 2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1675" y="39925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1" name="Picture 29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8813" y="498951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2" name="Picture 3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5563" y="49879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3" name="Picture 31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5963" y="49815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13" grpId="0" animBg="1"/>
      <p:bldP spid="110614" grpId="0" animBg="1"/>
      <p:bldP spid="1106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Network - Functionality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Dual IPv4/IPv6 connectivity for each VM</a:t>
            </a:r>
          </a:p>
          <a:p>
            <a:r>
              <a:rPr lang="en-US" dirty="0" smtClean="0"/>
              <a:t>Easy, platform-provided firewalling</a:t>
            </a:r>
          </a:p>
          <a:p>
            <a:pPr lvl="1"/>
            <a:r>
              <a:rPr lang="en-US" dirty="0" smtClean="0"/>
              <a:t>Array of pre-configured firewall profiles</a:t>
            </a:r>
          </a:p>
          <a:p>
            <a:pPr lvl="1"/>
            <a:r>
              <a:rPr lang="en-US" dirty="0" smtClean="0"/>
              <a:t>Or roll-your-own firewall inside VM</a:t>
            </a:r>
          </a:p>
          <a:p>
            <a:r>
              <a:rPr lang="en-US" dirty="0" smtClean="0"/>
              <a:t>Multiple private, virtual L2 networks</a:t>
            </a:r>
          </a:p>
          <a:p>
            <a:r>
              <a:rPr lang="en-US" dirty="0" smtClean="0"/>
              <a:t>Construct arbitrary network topologies</a:t>
            </a:r>
          </a:p>
          <a:p>
            <a:pPr lvl="1"/>
            <a:r>
              <a:rPr lang="en-US" dirty="0" smtClean="0"/>
              <a:t>e.g., deploy VMs in multi-tier configurations</a:t>
            </a:r>
          </a:p>
          <a:p>
            <a:r>
              <a:rPr lang="en-US" dirty="0" smtClean="0"/>
              <a:t>Exported all the way to the API and the UI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Unity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+mj-lt"/>
                  <a:ea typeface="+mj-ea"/>
                  <a:cs typeface="+mj-cs"/>
                </a:rPr>
                <a:t>Freeze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9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Images: </a:t>
            </a:r>
            <a:r>
              <a:rPr lang="en-US" dirty="0" err="1" smtClean="0"/>
              <a:t>snf</a:t>
            </a:r>
            <a:r>
              <a:rPr lang="en-US" dirty="0" smtClean="0"/>
              <a:t>-image</a:t>
            </a:r>
            <a:endParaRPr lang="el-GR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/>
              <a:t>Untrusted</a:t>
            </a:r>
            <a:r>
              <a:rPr lang="en-US" dirty="0" smtClean="0"/>
              <a:t> images</a:t>
            </a:r>
          </a:p>
          <a:p>
            <a:pPr lvl="1"/>
            <a:r>
              <a:rPr lang="en-US" dirty="0" smtClean="0"/>
              <a:t>Host cannot touch user-provided data</a:t>
            </a:r>
          </a:p>
          <a:p>
            <a:pPr lvl="1"/>
            <a:r>
              <a:rPr lang="en-US" dirty="0" smtClean="0"/>
              <a:t>Resize </a:t>
            </a:r>
            <a:r>
              <a:rPr lang="en-US" dirty="0" err="1" smtClean="0"/>
              <a:t>fs</a:t>
            </a:r>
            <a:r>
              <a:rPr lang="en-US" dirty="0" smtClean="0"/>
              <a:t>, change hostname, change passwords, inject files</a:t>
            </a:r>
          </a:p>
          <a:p>
            <a:r>
              <a:rPr lang="en-US" dirty="0" smtClean="0"/>
              <a:t>Split design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-image-host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-image-helper</a:t>
            </a:r>
          </a:p>
          <a:p>
            <a:r>
              <a:rPr lang="en-US" dirty="0" smtClean="0"/>
              <a:t>All customization in helper VM</a:t>
            </a: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56819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OpenStack</a:t>
            </a:r>
            <a:r>
              <a:rPr lang="en-US" dirty="0" smtClean="0"/>
              <a:t> Object Storage API</a:t>
            </a:r>
          </a:p>
          <a:p>
            <a:r>
              <a:rPr lang="en-US" dirty="0" smtClean="0"/>
              <a:t>Block storage</a:t>
            </a:r>
          </a:p>
          <a:p>
            <a:r>
              <a:rPr lang="en-US" dirty="0" smtClean="0"/>
              <a:t>Content-based addressing for blocks</a:t>
            </a:r>
          </a:p>
          <a:p>
            <a:r>
              <a:rPr lang="en-US" dirty="0" smtClean="0"/>
              <a:t>Every file is a collection of blocks</a:t>
            </a:r>
          </a:p>
          <a:p>
            <a:r>
              <a:rPr lang="en-US" dirty="0" smtClean="0"/>
              <a:t>Web-based, command-line, and native clients</a:t>
            </a:r>
          </a:p>
          <a:p>
            <a:r>
              <a:rPr lang="en-US" dirty="0" smtClean="0"/>
              <a:t>Synchronization, </a:t>
            </a:r>
            <a:r>
              <a:rPr lang="en-US" dirty="0" err="1" smtClean="0"/>
              <a:t>deduplication</a:t>
            </a:r>
            <a:endParaRPr lang="en-US" dirty="0" smtClean="0"/>
          </a:p>
          <a:p>
            <a:r>
              <a:rPr lang="en-US" dirty="0" smtClean="0"/>
              <a:t>An integral part of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User files, Image registry for VM Images</a:t>
            </a:r>
          </a:p>
          <a:p>
            <a:pPr lvl="1"/>
            <a:r>
              <a:rPr lang="en-US" dirty="0" smtClean="0"/>
              <a:t>Goal: use common backend with Archipelago</a:t>
            </a:r>
            <a:endParaRPr lang="el-GR" dirty="0"/>
          </a:p>
        </p:txBody>
      </p:sp>
      <p:pic>
        <p:nvPicPr>
          <p:cNvPr id="5" name="Picture 4" descr="pithos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3780" y="920222"/>
            <a:ext cx="1996440" cy="440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+mj-lt"/>
                  <a:ea typeface="+mj-ea"/>
                  <a:cs typeface="+mj-cs"/>
                </a:rPr>
                <a:t>Freeze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3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Clone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3028950" y="511492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Snapshot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 </a:t>
            </a:r>
            <a:r>
              <a:rPr lang="en-US" b="1" dirty="0" smtClean="0">
                <a:sym typeface="Symbol"/>
              </a:rPr>
              <a:t>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/>
              <a:t> Storage</a:t>
            </a:r>
            <a:endParaRPr lang="el-GR" dirty="0"/>
          </a:p>
        </p:txBody>
      </p:sp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1000000">
            <a:off x="1349214" y="4840602"/>
            <a:ext cx="2351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/>
              <a:t>Ubuntu</a:t>
            </a:r>
            <a:r>
              <a:rPr lang="en-US" sz="2000" b="1" dirty="0" smtClean="0"/>
              <a:t> root</a:t>
            </a:r>
            <a:endParaRPr lang="el-GR" sz="2000" b="1" dirty="0" smtClean="0"/>
          </a:p>
        </p:txBody>
      </p:sp>
      <p:pic>
        <p:nvPicPr>
          <p:cNvPr id="13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0000">
            <a:off x="1456000" y="2982419"/>
            <a:ext cx="1695914" cy="1695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6470" y="2623974"/>
            <a:ext cx="2442630" cy="24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oup 17"/>
          <p:cNvGrpSpPr/>
          <p:nvPr/>
        </p:nvGrpSpPr>
        <p:grpSpPr>
          <a:xfrm rot="600000">
            <a:off x="978197" y="2435153"/>
            <a:ext cx="2888518" cy="3089347"/>
            <a:chOff x="1054397" y="2597078"/>
            <a:chExt cx="2888518" cy="3089347"/>
          </a:xfrm>
        </p:grpSpPr>
        <p:pic>
          <p:nvPicPr>
            <p:cNvPr id="15" name="Picture 14" descr="polaroid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4397" y="2597078"/>
              <a:ext cx="2888518" cy="308934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 rot="21000000">
              <a:off x="1501614" y="4993002"/>
              <a:ext cx="23510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/>
                <a:t>Ubuntu</a:t>
              </a:r>
              <a:r>
                <a:rPr lang="en-US" sz="2000" b="1" dirty="0" smtClean="0"/>
                <a:t> + user data</a:t>
              </a:r>
              <a:endParaRPr lang="el-GR" sz="2000" b="1" dirty="0" smtClean="0"/>
            </a:p>
          </p:txBody>
        </p:sp>
        <p:pic>
          <p:nvPicPr>
            <p:cNvPr id="17" name="Picture 29" descr="Databas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1000000">
              <a:off x="1608400" y="3134819"/>
              <a:ext cx="1695914" cy="1695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Arrow Connector 17"/>
          <p:cNvCxnSpPr>
            <a:stCxn id="6" idx="3"/>
            <a:endCxn id="14" idx="1"/>
          </p:cNvCxnSpPr>
          <p:nvPr/>
        </p:nvCxnSpPr>
        <p:spPr>
          <a:xfrm>
            <a:off x="3517661" y="4140981"/>
            <a:ext cx="1183989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  <a:endCxn id="15" idx="1"/>
          </p:cNvCxnSpPr>
          <p:nvPr/>
        </p:nvCxnSpPr>
        <p:spPr>
          <a:xfrm>
            <a:off x="3517661" y="4140981"/>
            <a:ext cx="2474627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6" idx="3"/>
            <a:endCxn id="16" idx="1"/>
          </p:cNvCxnSpPr>
          <p:nvPr/>
        </p:nvCxnSpPr>
        <p:spPr>
          <a:xfrm>
            <a:off x="3517661" y="4140981"/>
            <a:ext cx="3765264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  <a:endCxn id="19" idx="1"/>
          </p:cNvCxnSpPr>
          <p:nvPr/>
        </p:nvCxnSpPr>
        <p:spPr>
          <a:xfrm flipV="1">
            <a:off x="3517661" y="3543134"/>
            <a:ext cx="1183989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6" idx="3"/>
            <a:endCxn id="20" idx="1"/>
          </p:cNvCxnSpPr>
          <p:nvPr/>
        </p:nvCxnSpPr>
        <p:spPr>
          <a:xfrm flipV="1">
            <a:off x="3517661" y="3543134"/>
            <a:ext cx="2474627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6" idx="3"/>
            <a:endCxn id="21" idx="1"/>
          </p:cNvCxnSpPr>
          <p:nvPr/>
        </p:nvCxnSpPr>
        <p:spPr>
          <a:xfrm flipV="1">
            <a:off x="3517661" y="3543134"/>
            <a:ext cx="3765264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6" idx="3"/>
            <a:endCxn id="24" idx="1"/>
          </p:cNvCxnSpPr>
          <p:nvPr/>
        </p:nvCxnSpPr>
        <p:spPr>
          <a:xfrm flipV="1">
            <a:off x="3517661" y="2314409"/>
            <a:ext cx="1183989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6" idx="3"/>
            <a:endCxn id="26" idx="1"/>
          </p:cNvCxnSpPr>
          <p:nvPr/>
        </p:nvCxnSpPr>
        <p:spPr>
          <a:xfrm flipV="1">
            <a:off x="3517661" y="2314409"/>
            <a:ext cx="3765264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endCxn id="25" idx="1"/>
          </p:cNvCxnSpPr>
          <p:nvPr/>
        </p:nvCxnSpPr>
        <p:spPr>
          <a:xfrm flipV="1">
            <a:off x="3486150" y="2314409"/>
            <a:ext cx="2506138" cy="182896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– Golden Image</a:t>
            </a:r>
            <a:endParaRPr lang="el-GR" dirty="0"/>
          </a:p>
        </p:txBody>
      </p:sp>
      <p:pic>
        <p:nvPicPr>
          <p:cNvPr id="4" name="Picture 3" descr="polaroi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629" y="2124075"/>
            <a:ext cx="2440192" cy="2609850"/>
          </a:xfrm>
          <a:prstGeom prst="rect">
            <a:avLst/>
          </a:prstGeom>
        </p:spPr>
      </p:pic>
      <p:pic>
        <p:nvPicPr>
          <p:cNvPr id="5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000000">
            <a:off x="1680585" y="2557960"/>
            <a:ext cx="1297935" cy="140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rot="21000000">
            <a:off x="1531058" y="4114731"/>
            <a:ext cx="2001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golden </a:t>
            </a:r>
            <a:r>
              <a:rPr lang="en-US" sz="2000" b="1" dirty="0" err="1" smtClean="0"/>
              <a:t>Debian</a:t>
            </a:r>
            <a:endParaRPr lang="el-GR" sz="2000" b="1" dirty="0" smtClean="0"/>
          </a:p>
        </p:txBody>
      </p:sp>
      <p:pic>
        <p:nvPicPr>
          <p:cNvPr id="1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495551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3896255" y="2355158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670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675" y="1496846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Connector 16"/>
          <p:cNvCxnSpPr/>
          <p:nvPr/>
        </p:nvCxnSpPr>
        <p:spPr>
          <a:xfrm flipH="1">
            <a:off x="3236120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3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8936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Connector 10"/>
          <p:cNvCxnSpPr/>
          <p:nvPr/>
        </p:nvCxnSpPr>
        <p:spPr>
          <a:xfrm flipV="1">
            <a:off x="5668450" y="4388610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11870" y="353029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Connector 13"/>
          <p:cNvCxnSpPr/>
          <p:nvPr/>
        </p:nvCxnSpPr>
        <p:spPr>
          <a:xfrm flipH="1">
            <a:off x="5008315" y="4876665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1131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3802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11649 -0.15695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-7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68332E-7 L -0.39253 0.10849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" y="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Isosceles Triangle 107"/>
          <p:cNvSpPr/>
          <p:nvPr/>
        </p:nvSpPr>
        <p:spPr>
          <a:xfrm rot="16200000">
            <a:off x="-504824" y="3424236"/>
            <a:ext cx="4595819" cy="881063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1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RADOS</a:t>
            </a: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6198668" y="3888607"/>
            <a:ext cx="2762451" cy="2667694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Storage nodes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811" y="1389957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5548967"/>
            <a:ext cx="445451" cy="683394"/>
          </a:xfrm>
          <a:prstGeom prst="rect">
            <a:avLst/>
          </a:prstGeom>
        </p:spPr>
      </p:pic>
      <p:pic>
        <p:nvPicPr>
          <p:cNvPr id="50" name="Picture 4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5548967"/>
            <a:ext cx="445451" cy="683394"/>
          </a:xfrm>
          <a:prstGeom prst="rect">
            <a:avLst/>
          </a:prstGeom>
        </p:spPr>
      </p:pic>
      <p:pic>
        <p:nvPicPr>
          <p:cNvPr id="51" name="Picture 50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5548967"/>
            <a:ext cx="445451" cy="683394"/>
          </a:xfrm>
          <a:prstGeom prst="rect">
            <a:avLst/>
          </a:prstGeom>
        </p:spPr>
      </p:pic>
      <p:pic>
        <p:nvPicPr>
          <p:cNvPr id="59" name="Picture 5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5548967"/>
            <a:ext cx="445451" cy="683394"/>
          </a:xfrm>
          <a:prstGeom prst="rect">
            <a:avLst/>
          </a:prstGeom>
        </p:spPr>
      </p:pic>
      <p:pic>
        <p:nvPicPr>
          <p:cNvPr id="60" name="Picture 5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5548967"/>
            <a:ext cx="445451" cy="683394"/>
          </a:xfrm>
          <a:prstGeom prst="rect">
            <a:avLst/>
          </a:prstGeom>
        </p:spPr>
      </p:pic>
      <p:pic>
        <p:nvPicPr>
          <p:cNvPr id="61" name="Picture 60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4788571"/>
            <a:ext cx="445451" cy="683394"/>
          </a:xfrm>
          <a:prstGeom prst="rect">
            <a:avLst/>
          </a:prstGeom>
        </p:spPr>
      </p:pic>
      <p:pic>
        <p:nvPicPr>
          <p:cNvPr id="62" name="Picture 61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4788571"/>
            <a:ext cx="445451" cy="683394"/>
          </a:xfrm>
          <a:prstGeom prst="rect">
            <a:avLst/>
          </a:prstGeom>
        </p:spPr>
      </p:pic>
      <p:pic>
        <p:nvPicPr>
          <p:cNvPr id="63" name="Picture 62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4788571"/>
            <a:ext cx="445451" cy="683394"/>
          </a:xfrm>
          <a:prstGeom prst="rect">
            <a:avLst/>
          </a:prstGeom>
        </p:spPr>
      </p:pic>
      <p:pic>
        <p:nvPicPr>
          <p:cNvPr id="64" name="Picture 63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4788571"/>
            <a:ext cx="445451" cy="683394"/>
          </a:xfrm>
          <a:prstGeom prst="rect">
            <a:avLst/>
          </a:prstGeom>
        </p:spPr>
      </p:pic>
      <p:pic>
        <p:nvPicPr>
          <p:cNvPr id="65" name="Picture 64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4788571"/>
            <a:ext cx="445451" cy="683394"/>
          </a:xfrm>
          <a:prstGeom prst="rect">
            <a:avLst/>
          </a:prstGeom>
        </p:spPr>
      </p:pic>
      <p:pic>
        <p:nvPicPr>
          <p:cNvPr id="66" name="Picture 65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4028175"/>
            <a:ext cx="445451" cy="683394"/>
          </a:xfrm>
          <a:prstGeom prst="rect">
            <a:avLst/>
          </a:prstGeom>
        </p:spPr>
      </p:pic>
      <p:pic>
        <p:nvPicPr>
          <p:cNvPr id="67" name="Picture 66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4028175"/>
            <a:ext cx="445451" cy="683394"/>
          </a:xfrm>
          <a:prstGeom prst="rect">
            <a:avLst/>
          </a:prstGeom>
        </p:spPr>
      </p:pic>
      <p:pic>
        <p:nvPicPr>
          <p:cNvPr id="68" name="Picture 67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4028175"/>
            <a:ext cx="445451" cy="683394"/>
          </a:xfrm>
          <a:prstGeom prst="rect">
            <a:avLst/>
          </a:prstGeom>
        </p:spPr>
      </p:pic>
      <p:pic>
        <p:nvPicPr>
          <p:cNvPr id="69" name="Picture 6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4028175"/>
            <a:ext cx="445451" cy="683394"/>
          </a:xfrm>
          <a:prstGeom prst="rect">
            <a:avLst/>
          </a:prstGeom>
        </p:spPr>
      </p:pic>
      <p:pic>
        <p:nvPicPr>
          <p:cNvPr id="70" name="Picture 6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4028175"/>
            <a:ext cx="445451" cy="683394"/>
          </a:xfrm>
          <a:prstGeom prst="rect">
            <a:avLst/>
          </a:prstGeom>
        </p:spPr>
      </p:pic>
      <p:sp>
        <p:nvSpPr>
          <p:cNvPr id="71" name="AutoShape 10"/>
          <p:cNvSpPr>
            <a:spLocks noChangeArrowheads="1"/>
          </p:cNvSpPr>
          <p:nvPr/>
        </p:nvSpPr>
        <p:spPr bwMode="auto">
          <a:xfrm>
            <a:off x="3589354" y="3913999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Maps</a:t>
            </a: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3599657" y="23375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Volume Composer</a:t>
            </a:r>
          </a:p>
        </p:txBody>
      </p:sp>
      <p:sp>
        <p:nvSpPr>
          <p:cNvPr id="73" name="Can 72"/>
          <p:cNvSpPr/>
          <p:nvPr/>
        </p:nvSpPr>
        <p:spPr>
          <a:xfrm>
            <a:off x="4619014" y="404072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74" name="TextBox 73"/>
          <p:cNvSpPr txBox="1"/>
          <p:nvPr/>
        </p:nvSpPr>
        <p:spPr>
          <a:xfrm>
            <a:off x="4580014" y="341529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object I/O</a:t>
            </a:r>
          </a:p>
        </p:txBody>
      </p:sp>
      <p:sp>
        <p:nvSpPr>
          <p:cNvPr id="75" name="Line 13"/>
          <p:cNvSpPr>
            <a:spLocks noChangeShapeType="1"/>
          </p:cNvSpPr>
          <p:nvPr/>
        </p:nvSpPr>
        <p:spPr bwMode="auto">
          <a:xfrm rot="5400000" flipH="1" flipV="1">
            <a:off x="6213105" y="1997240"/>
            <a:ext cx="3" cy="199242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auto">
          <a:xfrm>
            <a:off x="7218946" y="2646949"/>
            <a:ext cx="1742174" cy="1183906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Monitor nodes</a:t>
            </a:r>
          </a:p>
        </p:txBody>
      </p:sp>
      <p:pic>
        <p:nvPicPr>
          <p:cNvPr id="86" name="Picture 85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6990" y="2786517"/>
            <a:ext cx="445451" cy="683394"/>
          </a:xfrm>
          <a:prstGeom prst="rect">
            <a:avLst/>
          </a:prstGeom>
        </p:spPr>
      </p:pic>
      <p:pic>
        <p:nvPicPr>
          <p:cNvPr id="87" name="Picture 86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3162" y="2786517"/>
            <a:ext cx="445451" cy="683394"/>
          </a:xfrm>
          <a:prstGeom prst="rect">
            <a:avLst/>
          </a:prstGeom>
        </p:spPr>
      </p:pic>
      <p:pic>
        <p:nvPicPr>
          <p:cNvPr id="88" name="Picture 87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818" y="2786517"/>
            <a:ext cx="445451" cy="683394"/>
          </a:xfrm>
          <a:prstGeom prst="rect">
            <a:avLst/>
          </a:prstGeom>
        </p:spPr>
      </p:pic>
      <p:sp>
        <p:nvSpPr>
          <p:cNvPr id="94" name="Line 13"/>
          <p:cNvSpPr>
            <a:spLocks noChangeShapeType="1"/>
          </p:cNvSpPr>
          <p:nvPr/>
        </p:nvSpPr>
        <p:spPr bwMode="auto">
          <a:xfrm rot="5400000" flipV="1">
            <a:off x="5149514" y="3003079"/>
            <a:ext cx="1097283" cy="119353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111" name="Group 110"/>
          <p:cNvGrpSpPr/>
          <p:nvPr/>
        </p:nvGrpSpPr>
        <p:grpSpPr>
          <a:xfrm>
            <a:off x="2238375" y="1567972"/>
            <a:ext cx="640293" cy="4556603"/>
            <a:chOff x="2238375" y="1567972"/>
            <a:chExt cx="640293" cy="4556603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96" name="Straight Connector 95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Line 13"/>
          <p:cNvSpPr>
            <a:spLocks noChangeShapeType="1"/>
          </p:cNvSpPr>
          <p:nvPr/>
        </p:nvSpPr>
        <p:spPr bwMode="auto">
          <a:xfrm rot="5400000" flipH="1" flipV="1">
            <a:off x="3240504" y="2022408"/>
            <a:ext cx="4413" cy="71327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rot="10800000" flipH="1" flipV="1">
            <a:off x="4346206" y="2997365"/>
            <a:ext cx="0" cy="92693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1" animBg="1"/>
      <p:bldP spid="81" grpId="0" animBg="1"/>
      <p:bldP spid="52" grpId="0" animBg="1"/>
      <p:bldP spid="71" grpId="0" animBg="1"/>
      <p:bldP spid="72" grpId="0" animBg="1"/>
      <p:bldP spid="73" grpId="0" animBg="1"/>
      <p:bldP spid="74" grpId="0"/>
      <p:bldP spid="75" grpId="0" animBg="1"/>
      <p:bldP spid="85" grpId="0" animBg="1"/>
      <p:bldP spid="94" grpId="0" animBg="1"/>
      <p:bldP spid="106" grpId="0" animBg="1"/>
      <p:bldP spid="1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First-phase deployment</a:t>
            </a:r>
          </a:p>
          <a:p>
            <a:pPr lvl="1"/>
            <a:r>
              <a:rPr lang="en-US" dirty="0" smtClean="0"/>
              <a:t>System-provided </a:t>
            </a:r>
            <a:r>
              <a:rPr lang="en-US" i="1" dirty="0" smtClean="0"/>
              <a:t>and </a:t>
            </a:r>
            <a:r>
              <a:rPr lang="en-US" dirty="0" smtClean="0"/>
              <a:t>custom user Images</a:t>
            </a:r>
          </a:p>
          <a:p>
            <a:pPr lvl="1"/>
            <a:r>
              <a:rPr lang="en-US" dirty="0" smtClean="0"/>
              <a:t>Redundant storage based on DRBD</a:t>
            </a:r>
          </a:p>
          <a:p>
            <a:pPr lvl="1"/>
            <a:r>
              <a:rPr lang="en-US" dirty="0" smtClean="0"/>
              <a:t>VMs survive physical node downtime or failure</a:t>
            </a:r>
          </a:p>
          <a:p>
            <a:r>
              <a:rPr lang="en-US" dirty="0" smtClean="0"/>
              <a:t>Currently under testing</a:t>
            </a:r>
          </a:p>
          <a:p>
            <a:pPr lvl="1"/>
            <a:r>
              <a:rPr lang="en-US" dirty="0" smtClean="0"/>
              <a:t>Reliable distributed storage over RADOS</a:t>
            </a:r>
          </a:p>
          <a:p>
            <a:pPr lvl="1"/>
            <a:r>
              <a:rPr lang="en-US" dirty="0" smtClean="0"/>
              <a:t>Combined with custom software for snapshotting, cloning</a:t>
            </a:r>
          </a:p>
          <a:p>
            <a:pPr lvl="1"/>
            <a:r>
              <a:rPr lang="en-US" dirty="0" smtClean="0"/>
              <a:t>Dynamic virtual storage volumes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Storage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Multi-tier storage architecture</a:t>
            </a:r>
          </a:p>
          <a:p>
            <a:pPr lvl="1"/>
            <a:r>
              <a:rPr lang="en-US" dirty="0" smtClean="0"/>
              <a:t>Dedicated Storage Nodes (SSD, SAS, and SATA storage)</a:t>
            </a:r>
          </a:p>
          <a:p>
            <a:pPr lvl="1"/>
            <a:r>
              <a:rPr lang="en-US" dirty="0" smtClean="0"/>
              <a:t>OSDs, e.g., for RADOS</a:t>
            </a:r>
          </a:p>
          <a:p>
            <a:r>
              <a:rPr lang="en-US" dirty="0" smtClean="0"/>
              <a:t>Custom storage layer: Archipelago</a:t>
            </a:r>
          </a:p>
          <a:p>
            <a:pPr lvl="1"/>
            <a:r>
              <a:rPr lang="en-US" dirty="0" smtClean="0"/>
              <a:t>manages snapshots, creates clones over block pools</a:t>
            </a:r>
          </a:p>
          <a:p>
            <a:pPr lvl="1"/>
            <a:r>
              <a:rPr lang="en-US" dirty="0" smtClean="0"/>
              <a:t>OS Images held as snapshots</a:t>
            </a:r>
          </a:p>
          <a:p>
            <a:r>
              <a:rPr lang="en-US" dirty="0" smtClean="0"/>
              <a:t>VMs created as clones of snapshots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Integration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gi-okeanos_overvie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749525"/>
            <a:ext cx="76200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725248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928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5242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 services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Identity: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Provides the user base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Once authenticated, the user retrieves a</a:t>
            </a:r>
            <a:br>
              <a:rPr lang="en-US" dirty="0" smtClean="0"/>
            </a:br>
            <a:r>
              <a:rPr lang="en-US" dirty="0" smtClean="0"/>
              <a:t>common auth token for programmatic access</a:t>
            </a:r>
          </a:p>
          <a:p>
            <a:endParaRPr lang="en-US" dirty="0" smtClean="0"/>
          </a:p>
          <a:p>
            <a:r>
              <a:rPr lang="en-US" b="1" dirty="0" smtClean="0"/>
              <a:t>Accounting / Billing: </a:t>
            </a:r>
            <a:r>
              <a:rPr lang="en-US" dirty="0" smtClean="0"/>
              <a:t>Aquarium</a:t>
            </a:r>
          </a:p>
          <a:p>
            <a:pPr lvl="1"/>
            <a:r>
              <a:rPr lang="en-US" dirty="0" smtClean="0"/>
              <a:t>Underlying crediting and billing infrastructure</a:t>
            </a:r>
          </a:p>
          <a:p>
            <a:pPr lvl="1"/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Automation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endParaRPr lang="en-US" b="1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Usage: </a:t>
            </a:r>
            <a:r>
              <a:rPr lang="en-US" dirty="0" err="1" smtClean="0">
                <a:latin typeface="Consolas" pitchFamily="49" charset="0"/>
              </a:rPr>
              <a:t>kamaki</a:t>
            </a:r>
            <a:r>
              <a:rPr lang="en-US" dirty="0" smtClean="0">
                <a:latin typeface="Consolas" pitchFamily="49" charset="0"/>
              </a:rPr>
              <a:t> &lt;group&gt; &lt;command&gt;  [options]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=API      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 can be either </a:t>
            </a:r>
            <a:r>
              <a:rPr lang="en-US" dirty="0" err="1" smtClean="0">
                <a:latin typeface="Consolas" pitchFamily="49" charset="0"/>
              </a:rPr>
              <a:t>openstack</a:t>
            </a:r>
            <a:r>
              <a:rPr lang="en-US" dirty="0" smtClean="0">
                <a:latin typeface="Consolas" pitchFamily="49" charset="0"/>
              </a:rPr>
              <a:t> or </a:t>
            </a:r>
            <a:r>
              <a:rPr lang="en-US" dirty="0" err="1" smtClean="0">
                <a:latin typeface="Consolas" pitchFamily="49" charset="0"/>
              </a:rPr>
              <a:t>synnefo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url</a:t>
            </a:r>
            <a:r>
              <a:rPr lang="en-US" dirty="0" smtClean="0">
                <a:latin typeface="Consolas" pitchFamily="49" charset="0"/>
              </a:rPr>
              <a:t>=URL      API URL</a:t>
            </a:r>
          </a:p>
          <a:p>
            <a:r>
              <a:rPr lang="en-US" dirty="0" smtClean="0">
                <a:latin typeface="Consolas" pitchFamily="49" charset="0"/>
              </a:rPr>
              <a:t>  --token=TOKEN  use token </a:t>
            </a:r>
            <a:r>
              <a:rPr lang="en-US" dirty="0" err="1" smtClean="0">
                <a:latin typeface="Consolas" pitchFamily="49" charset="0"/>
              </a:rPr>
              <a:t>TOKEN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Commands:</a:t>
            </a:r>
          </a:p>
          <a:p>
            <a:r>
              <a:rPr lang="en-US" dirty="0" smtClean="0">
                <a:latin typeface="Consolas" pitchFamily="49" charset="0"/>
              </a:rPr>
              <a:t>  flavor info          get flavor details</a:t>
            </a:r>
          </a:p>
          <a:p>
            <a:r>
              <a:rPr lang="en-US" dirty="0" smtClean="0">
                <a:latin typeface="Consolas" pitchFamily="49" charset="0"/>
              </a:rPr>
              <a:t>  flavor list          </a:t>
            </a:r>
            <a:r>
              <a:rPr lang="en-US" dirty="0" err="1" smtClean="0">
                <a:latin typeface="Consolas" pitchFamily="49" charset="0"/>
              </a:rPr>
              <a:t>list</a:t>
            </a:r>
            <a:r>
              <a:rPr lang="en-US" dirty="0" smtClean="0">
                <a:latin typeface="Consolas" pitchFamily="49" charset="0"/>
              </a:rPr>
              <a:t> flavors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image create         </a:t>
            </a:r>
            <a:r>
              <a:rPr lang="en-US" dirty="0" err="1" smtClean="0">
                <a:latin typeface="Consolas" pitchFamily="49" charset="0"/>
              </a:rPr>
              <a:t>create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r>
              <a:rPr lang="en-US" dirty="0" smtClean="0">
                <a:latin typeface="Consolas" pitchFamily="49" charset="0"/>
              </a:rPr>
              <a:t>  image delete         </a:t>
            </a:r>
            <a:r>
              <a:rPr lang="en-US" dirty="0" err="1" smtClean="0">
                <a:latin typeface="Consolas" pitchFamily="49" charset="0"/>
              </a:rPr>
              <a:t>delete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r>
              <a:rPr lang="en-US" b="1" dirty="0" smtClean="0">
                <a:latin typeface="Consolas" pitchFamily="49" charset="0"/>
              </a:rPr>
              <a:t> server shutdown 101 --</a:t>
            </a:r>
            <a:r>
              <a:rPr lang="en-US" b="1" dirty="0" err="1" smtClean="0">
                <a:latin typeface="Consolas" pitchFamily="49" charset="0"/>
              </a:rPr>
              <a:t>url</a:t>
            </a:r>
            <a:r>
              <a:rPr lang="en-US" b="1" dirty="0" smtClean="0">
                <a:latin typeface="Consolas" pitchFamily="49" charset="0"/>
              </a:rPr>
              <a:t>=http://localhost:8000/api/v1.1</a:t>
            </a:r>
          </a:p>
          <a:p>
            <a:r>
              <a:rPr lang="en-US" b="1" dirty="0" smtClean="0">
                <a:latin typeface="Consolas" pitchFamily="49" charset="0"/>
              </a:rPr>
              <a:t>--token=1234527db2…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</a:t>
            </a:r>
            <a:r>
              <a:rPr lang="en-US" b="1" dirty="0" err="1" smtClean="0">
                <a:latin typeface="Consolas" pitchFamily="49" charset="0"/>
              </a:rPr>
              <a:t>ipython</a:t>
            </a:r>
            <a:endParaRPr lang="en-US" b="1" dirty="0" smtClean="0">
              <a:latin typeface="Consolas" pitchFamily="49" charset="0"/>
            </a:endParaRP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In [1]: </a:t>
            </a:r>
            <a:r>
              <a:rPr lang="en-US" b="1" dirty="0" smtClean="0">
                <a:latin typeface="Consolas" pitchFamily="49" charset="0"/>
              </a:rPr>
              <a:t>from </a:t>
            </a:r>
            <a:r>
              <a:rPr lang="en-US" b="1" dirty="0" err="1" smtClean="0">
                <a:latin typeface="Consolas" pitchFamily="49" charset="0"/>
              </a:rPr>
              <a:t>kamaki.client</a:t>
            </a:r>
            <a:r>
              <a:rPr lang="en-US" b="1" dirty="0" smtClean="0">
                <a:latin typeface="Consolas" pitchFamily="49" charset="0"/>
              </a:rPr>
              <a:t> import Client</a:t>
            </a:r>
          </a:p>
          <a:p>
            <a:r>
              <a:rPr lang="en-US" dirty="0" smtClean="0">
                <a:latin typeface="Consolas" pitchFamily="49" charset="0"/>
              </a:rPr>
              <a:t>In [2]: </a:t>
            </a:r>
            <a:r>
              <a:rPr lang="en-US" b="1" dirty="0" smtClean="0">
                <a:latin typeface="Consolas" pitchFamily="49" charset="0"/>
              </a:rPr>
              <a:t>c = Client('http://localhost:8000/api/v1.1', "1234527db2…")</a:t>
            </a:r>
          </a:p>
          <a:p>
            <a:r>
              <a:rPr lang="en-US" dirty="0" smtClean="0">
                <a:latin typeface="Consolas" pitchFamily="49" charset="0"/>
              </a:rPr>
              <a:t>In [3]: </a:t>
            </a:r>
            <a:r>
              <a:rPr lang="en-US" b="1" dirty="0" err="1" smtClean="0">
                <a:latin typeface="Consolas" pitchFamily="49" charset="0"/>
              </a:rPr>
              <a:t>c.list_flavors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b="1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In [4]: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 = </a:t>
            </a:r>
            <a:r>
              <a:rPr lang="en-US" b="1" dirty="0" err="1" smtClean="0">
                <a:latin typeface="Consolas" pitchFamily="49" charset="0"/>
              </a:rPr>
              <a:t>c.list_images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dirty="0" smtClean="0">
                <a:latin typeface="Consolas" pitchFamily="49" charset="0"/>
              </a:rPr>
              <a:t>In [5]: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[5]</a:t>
            </a:r>
          </a:p>
          <a:p>
            <a:r>
              <a:rPr lang="en-US" dirty="0" smtClean="0">
                <a:latin typeface="Consolas" pitchFamily="49" charset="0"/>
              </a:rPr>
              <a:t>{</a:t>
            </a:r>
            <a:r>
              <a:rPr lang="en-US" dirty="0" err="1" smtClean="0">
                <a:latin typeface="Consolas" pitchFamily="49" charset="0"/>
              </a:rPr>
              <a:t>u'created</a:t>
            </a:r>
            <a:r>
              <a:rPr lang="en-US" dirty="0" smtClean="0">
                <a:latin typeface="Consolas" pitchFamily="49" charset="0"/>
              </a:rPr>
              <a:t>': u'2011-06-09T00:00:00+00:00',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u'id</a:t>
            </a:r>
            <a:r>
              <a:rPr lang="en-US" dirty="0" smtClean="0">
                <a:latin typeface="Consolas" pitchFamily="49" charset="0"/>
              </a:rPr>
              <a:t>': 7,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u'metadata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u'values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u'OS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			     </a:t>
            </a:r>
            <a:r>
              <a:rPr lang="en-US" dirty="0" err="1" smtClean="0">
                <a:latin typeface="Consolas" pitchFamily="49" charset="0"/>
              </a:rPr>
              <a:t>u'size</a:t>
            </a:r>
            <a:r>
              <a:rPr lang="en-US" dirty="0" smtClean="0">
                <a:latin typeface="Consolas" pitchFamily="49" charset="0"/>
              </a:rPr>
              <a:t>': u'11000'}},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u'name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u'progress</a:t>
            </a:r>
            <a:r>
              <a:rPr lang="en-US" dirty="0" smtClean="0">
                <a:latin typeface="Consolas" pitchFamily="49" charset="0"/>
              </a:rPr>
              <a:t>': 100,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u'status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u'ACTIVE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u'updated</a:t>
            </a:r>
            <a:r>
              <a:rPr lang="en-US" dirty="0" smtClean="0">
                <a:latin typeface="Consolas" pitchFamily="49" charset="0"/>
              </a:rPr>
              <a:t>': u'2011-09-12T14:47:12+00:00'}</a:t>
            </a:r>
          </a:p>
          <a:p>
            <a:r>
              <a:rPr lang="en-US" dirty="0" smtClean="0">
                <a:latin typeface="Consolas" pitchFamily="49" charset="0"/>
              </a:rPr>
              <a:t>In [6]: </a:t>
            </a:r>
            <a:r>
              <a:rPr lang="en-US" b="1" dirty="0" err="1" smtClean="0">
                <a:latin typeface="Consolas" pitchFamily="49" charset="0"/>
              </a:rPr>
              <a:t>c.create_server</a:t>
            </a:r>
            <a:r>
              <a:rPr lang="en-US" b="1" dirty="0" smtClean="0">
                <a:latin typeface="Consolas" pitchFamily="49" charset="0"/>
              </a:rPr>
              <a:t>('mywin1', 3, 5)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Sights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 pitchFamily="2" charset="2"/>
              </a:rPr>
              <a:t>Prepare and upload Image from local template VM</a:t>
            </a:r>
          </a:p>
          <a:p>
            <a:r>
              <a:rPr lang="en-US" dirty="0" smtClean="0">
                <a:sym typeface="Wingdings" pitchFamily="2" charset="2"/>
              </a:rPr>
              <a:t>Spawn compute cluster to run MPI app</a:t>
            </a:r>
          </a:p>
          <a:p>
            <a:r>
              <a:rPr lang="en-US" dirty="0" smtClean="0">
                <a:sym typeface="Wingdings" pitchFamily="2" charset="2"/>
              </a:rPr>
              <a:t>Make local modifications and repeat</a:t>
            </a:r>
          </a:p>
          <a:p>
            <a:pPr lvl="1"/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… over </a:t>
            </a:r>
            <a:r>
              <a:rPr lang="en-US" dirty="0" err="1" smtClean="0">
                <a:sym typeface="Wingdings" pitchFamily="2" charset="2"/>
              </a:rPr>
              <a:t>Cosmote</a:t>
            </a:r>
            <a:r>
              <a:rPr lang="en-US" dirty="0" smtClean="0">
                <a:sym typeface="Wingdings" pitchFamily="2" charset="2"/>
              </a:rPr>
              <a:t> 3G.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Time needed to upload 1GB Image file? 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Time needed to prepare and spawn virtual nodes?</a:t>
            </a:r>
          </a:p>
          <a:p>
            <a:endParaRPr lang="en-US" dirty="0" smtClean="0">
              <a:sym typeface="Wingdings" pitchFamily="2" charset="2"/>
            </a:endParaRPr>
          </a:p>
          <a:p>
            <a:pPr lvl="1"/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Upcoming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and Upcoming features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439151" cy="4846864"/>
          </a:xfrm>
        </p:spPr>
        <p:txBody>
          <a:bodyPr>
            <a:normAutofit/>
          </a:bodyPr>
          <a:lstStyle/>
          <a:p>
            <a:r>
              <a:rPr lang="en-US" dirty="0" smtClean="0"/>
              <a:t>Now: Alpha2</a:t>
            </a:r>
          </a:p>
          <a:p>
            <a:pPr lvl="1"/>
            <a:r>
              <a:rPr lang="en-US" dirty="0" smtClean="0"/>
              <a:t>Common user base, custom user images on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dirty="0" smtClean="0"/>
              <a:t>short-term: </a:t>
            </a:r>
            <a:r>
              <a:rPr lang="en-US" dirty="0" err="1" smtClean="0"/>
              <a:t>Synnefo</a:t>
            </a:r>
            <a:r>
              <a:rPr lang="en-US" dirty="0" smtClean="0"/>
              <a:t> v0.11, Beta</a:t>
            </a:r>
          </a:p>
          <a:p>
            <a:pPr lvl="1"/>
            <a:r>
              <a:rPr lang="en-US" dirty="0" smtClean="0"/>
              <a:t>Ultra-lightweight VMs on Archipelago with RADOS backend</a:t>
            </a:r>
          </a:p>
          <a:p>
            <a:r>
              <a:rPr lang="en-US" dirty="0" smtClean="0"/>
              <a:t>medium-term</a:t>
            </a:r>
          </a:p>
          <a:p>
            <a:pPr lvl="1"/>
            <a:r>
              <a:rPr lang="en-US" dirty="0" smtClean="0"/>
              <a:t>Volumes: </a:t>
            </a:r>
            <a:r>
              <a:rPr lang="en-US" dirty="0" err="1" smtClean="0"/>
              <a:t>clonable</a:t>
            </a:r>
            <a:r>
              <a:rPr lang="en-US" dirty="0" smtClean="0"/>
              <a:t> / </a:t>
            </a:r>
            <a:r>
              <a:rPr lang="en-US" dirty="0" err="1" smtClean="0"/>
              <a:t>snapshottable</a:t>
            </a:r>
            <a:r>
              <a:rPr lang="en-US" dirty="0" smtClean="0"/>
              <a:t> / attachable disks</a:t>
            </a:r>
          </a:p>
          <a:p>
            <a:pPr lvl="1"/>
            <a:r>
              <a:rPr lang="en-US" dirty="0" smtClean="0"/>
              <a:t>Network and storage </a:t>
            </a:r>
            <a:r>
              <a:rPr lang="en-US" dirty="0" err="1" smtClean="0"/>
              <a:t>hotplugging</a:t>
            </a:r>
            <a:endParaRPr lang="en-US" dirty="0" smtClean="0"/>
          </a:p>
          <a:p>
            <a:r>
              <a:rPr lang="en-US" dirty="0" smtClean="0"/>
              <a:t>Upcoming beta in fully populated datacenter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Opensource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9108" y="1508237"/>
            <a:ext cx="8229600" cy="4924931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Synnefo</a:t>
            </a:r>
            <a:r>
              <a:rPr lang="en-US" dirty="0" smtClean="0"/>
              <a:t>: Cyclades / </a:t>
            </a:r>
            <a:r>
              <a:rPr lang="en-US" dirty="0" err="1" smtClean="0"/>
              <a:t>Pithos</a:t>
            </a:r>
            <a:r>
              <a:rPr lang="en-US" dirty="0" smtClean="0"/>
              <a:t>+ /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https://code.grnet.gr/projects/synnefo</a:t>
            </a:r>
          </a:p>
          <a:p>
            <a:pPr lvl="1"/>
            <a:r>
              <a:rPr lang="en-US" dirty="0" smtClean="0"/>
              <a:t>https://code.grnet.gr/projects/pithos</a:t>
            </a:r>
          </a:p>
          <a:p>
            <a:pPr lvl="1"/>
            <a:r>
              <a:rPr lang="en-US" dirty="0" smtClean="0"/>
              <a:t>https://code.grnet.gr/projects/astakos</a:t>
            </a:r>
          </a:p>
          <a:p>
            <a:r>
              <a:rPr lang="en-US" dirty="0" err="1" smtClean="0"/>
              <a:t>snf</a:t>
            </a:r>
            <a:r>
              <a:rPr lang="en-US" dirty="0" smtClean="0"/>
              <a:t>-image</a:t>
            </a:r>
          </a:p>
          <a:p>
            <a:pPr lvl="1"/>
            <a:r>
              <a:rPr lang="en-US" dirty="0" smtClean="0"/>
              <a:t>https://code.grnet.gr/projects/snf-image</a:t>
            </a:r>
          </a:p>
          <a:p>
            <a:r>
              <a:rPr lang="en-US" dirty="0" err="1" smtClean="0"/>
              <a:t>kamaki</a:t>
            </a:r>
            <a:endParaRPr lang="en-US" dirty="0" smtClean="0"/>
          </a:p>
          <a:p>
            <a:pPr lvl="1"/>
            <a:r>
              <a:rPr lang="en-US" dirty="0" smtClean="0"/>
              <a:t>https://code.grnet.gr/projects/kamaki</a:t>
            </a:r>
          </a:p>
          <a:p>
            <a:r>
              <a:rPr lang="en-US" dirty="0" err="1" smtClean="0"/>
              <a:t>vncauthproxy</a:t>
            </a:r>
            <a:endParaRPr lang="en-US" dirty="0" smtClean="0"/>
          </a:p>
          <a:p>
            <a:pPr lvl="1"/>
            <a:r>
              <a:rPr lang="en-US" dirty="0" smtClean="0"/>
              <a:t>https://code.grnet.gr/projects/snf-vncauthproxy</a:t>
            </a:r>
          </a:p>
          <a:p>
            <a:endParaRPr lang="en-US" dirty="0" smtClean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0" y="6214683"/>
            <a:ext cx="9144000" cy="370885"/>
          </a:xfrm>
          <a:prstGeom prst="rect">
            <a:avLst/>
          </a:prstGeom>
        </p:spPr>
        <p:txBody>
          <a:bodyPr vert="horz" lIns="91440" tIns="0" rIns="91440" bIns="0" rtlCol="0"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rgbClr val="4085A5"/>
              </a:buClr>
              <a:buSzPct val="70000"/>
              <a:tabLst/>
              <a:defRPr/>
            </a:pP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pip install </a:t>
            </a:r>
            <a:r>
              <a:rPr lang="en-US" sz="2800" dirty="0" smtClean="0">
                <a:solidFill>
                  <a:srgbClr val="2D5F75"/>
                </a:solidFill>
              </a:rPr>
              <a:t>or </a:t>
            </a: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apt-get install </a:t>
            </a:r>
            <a:r>
              <a:rPr lang="en-US" sz="2800" dirty="0" smtClean="0">
                <a:solidFill>
                  <a:srgbClr val="2D5F75"/>
                </a:solidFill>
              </a:rPr>
              <a:t>everything!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77254"/>
          </a:xfrm>
        </p:spPr>
        <p:txBody>
          <a:bodyPr/>
          <a:lstStyle/>
          <a:p>
            <a:r>
              <a:rPr lang="en-US" dirty="0" smtClean="0"/>
              <a:t>https://okeanos.grnet.gr</a:t>
            </a:r>
            <a:endParaRPr lang="el-GR" dirty="0"/>
          </a:p>
        </p:txBody>
      </p:sp>
      <p:pic>
        <p:nvPicPr>
          <p:cNvPr id="9" name="Picture 8" descr="okeano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850" y="1584675"/>
            <a:ext cx="5402850" cy="945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1700" y="2781300"/>
            <a:ext cx="4800600" cy="3448050"/>
          </a:xfrm>
        </p:spPr>
        <p:txBody>
          <a:bodyPr/>
          <a:lstStyle/>
          <a:p>
            <a:pPr algn="ctr">
              <a:buNone/>
            </a:pPr>
            <a:r>
              <a:rPr lang="en-US" sz="4800" dirty="0" smtClean="0"/>
              <a:t>Questions?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3655</TotalTime>
  <Words>1450</Words>
  <Application>Microsoft Office PowerPoint</Application>
  <PresentationFormat>On-screen Show (4:3)</PresentationFormat>
  <Paragraphs>374</Paragraphs>
  <Slides>60</Slides>
  <Notes>19</Notes>
  <HiddenSlides>1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60</vt:i4>
      </vt:variant>
    </vt:vector>
  </HeadingPairs>
  <TitlesOfParts>
    <vt:vector size="62" baseType="lpstr">
      <vt:lpstr>Office Theme</vt:lpstr>
      <vt:lpstr>Custom Design</vt:lpstr>
      <vt:lpstr>Delivering IaaS for the Greek Academic and Research Community</vt:lpstr>
      <vt:lpstr>Outline</vt:lpstr>
      <vt:lpstr>What is okeanos?</vt:lpstr>
      <vt:lpstr>Simplicity</vt:lpstr>
      <vt:lpstr>Slide 5</vt:lpstr>
      <vt:lpstr>Slide 6</vt:lpstr>
      <vt:lpstr>Flexibility</vt:lpstr>
      <vt:lpstr>Slide 8</vt:lpstr>
      <vt:lpstr>Slide 9</vt:lpstr>
      <vt:lpstr>okeanos service</vt:lpstr>
      <vt:lpstr>okeanos service</vt:lpstr>
      <vt:lpstr>Rationale</vt:lpstr>
      <vt:lpstr>How it all started</vt:lpstr>
      <vt:lpstr>Build on commercial IaaS?</vt:lpstr>
      <vt:lpstr>Bring vendor into datacenter?</vt:lpstr>
      <vt:lpstr>What about opensource?</vt:lpstr>
      <vt:lpstr>Design</vt:lpstr>
      <vt:lpstr>okeanos design decisions</vt:lpstr>
      <vt:lpstr>okeanos design principles</vt:lpstr>
      <vt:lpstr>Slide 20</vt:lpstr>
      <vt:lpstr>Jigsaw puzzle</vt:lpstr>
      <vt:lpstr>Why Ganeti?</vt:lpstr>
      <vt:lpstr>Why Ganeti?</vt:lpstr>
      <vt:lpstr>Platform</vt:lpstr>
      <vt:lpstr>Software Stack</vt:lpstr>
      <vt:lpstr>Platform Design</vt:lpstr>
      <vt:lpstr>Features</vt:lpstr>
      <vt:lpstr>Virtual Machine Actions</vt:lpstr>
      <vt:lpstr>IaaS – Compute (1)</vt:lpstr>
      <vt:lpstr>IaaS – Compute (2)</vt:lpstr>
      <vt:lpstr>IaaS – Compute (3)</vt:lpstr>
      <vt:lpstr>IaaS – Network (Virtual Ethernets)</vt:lpstr>
      <vt:lpstr>IaaS – Network - Functionality</vt:lpstr>
      <vt:lpstr>Unity</vt:lpstr>
      <vt:lpstr>Images</vt:lpstr>
      <vt:lpstr>Custom Images: snf-image</vt:lpstr>
      <vt:lpstr>Slide 37</vt:lpstr>
      <vt:lpstr>Images</vt:lpstr>
      <vt:lpstr>Images    Storage</vt:lpstr>
      <vt:lpstr>Images – Golden Image</vt:lpstr>
      <vt:lpstr>IaaS – Storage</vt:lpstr>
      <vt:lpstr>IaaS – Storage</vt:lpstr>
      <vt:lpstr>IaaS – Storage (1)</vt:lpstr>
      <vt:lpstr>IaaS – Storage (2)</vt:lpstr>
      <vt:lpstr>Integration</vt:lpstr>
      <vt:lpstr>Slide 46</vt:lpstr>
      <vt:lpstr>Slide 47</vt:lpstr>
      <vt:lpstr>Slide 48</vt:lpstr>
      <vt:lpstr>Slide 49</vt:lpstr>
      <vt:lpstr>Support services</vt:lpstr>
      <vt:lpstr>Automation</vt:lpstr>
      <vt:lpstr>./kamaki</vt:lpstr>
      <vt:lpstr>./kamaki</vt:lpstr>
      <vt:lpstr>Sights</vt:lpstr>
      <vt:lpstr>Live Demo</vt:lpstr>
      <vt:lpstr>Upcoming</vt:lpstr>
      <vt:lpstr>Current and Upcoming features</vt:lpstr>
      <vt:lpstr>Opensource</vt:lpstr>
      <vt:lpstr>Slide 59</vt:lpstr>
      <vt:lpstr>Thank You!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Okeanos IaaS Cloud</dc:title>
  <dc:creator>Vangelis Koukis &lt;vkoukis@cslab.ece.ntua.gr&gt;</dc:creator>
  <cp:lastModifiedBy>vangelis</cp:lastModifiedBy>
  <cp:revision>659</cp:revision>
  <dcterms:created xsi:type="dcterms:W3CDTF">2011-05-20T18:56:21Z</dcterms:created>
  <dcterms:modified xsi:type="dcterms:W3CDTF">2012-09-05T09:56:30Z</dcterms:modified>
</cp:coreProperties>
</file>