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129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Default Extension="emf" ContentType="image/x-emf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9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Layouts/slideLayout16.xml" ContentType="application/vnd.openxmlformats-officedocument.presentationml.slideLayout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1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34"/>
  </p:notesMasterIdLst>
  <p:handoutMasterIdLst>
    <p:handoutMasterId r:id="rId135"/>
  </p:handoutMasterIdLst>
  <p:sldIdLst>
    <p:sldId id="281" r:id="rId3"/>
    <p:sldId id="347" r:id="rId4"/>
    <p:sldId id="350" r:id="rId5"/>
    <p:sldId id="345" r:id="rId6"/>
    <p:sldId id="343" r:id="rId7"/>
    <p:sldId id="348" r:id="rId8"/>
    <p:sldId id="346" r:id="rId9"/>
    <p:sldId id="342" r:id="rId10"/>
    <p:sldId id="349" r:id="rId11"/>
    <p:sldId id="391" r:id="rId12"/>
    <p:sldId id="431" r:id="rId13"/>
    <p:sldId id="506" r:id="rId14"/>
    <p:sldId id="507" r:id="rId15"/>
    <p:sldId id="508" r:id="rId16"/>
    <p:sldId id="509" r:id="rId17"/>
    <p:sldId id="510" r:id="rId18"/>
    <p:sldId id="373" r:id="rId19"/>
    <p:sldId id="363" r:id="rId20"/>
    <p:sldId id="364" r:id="rId21"/>
    <p:sldId id="392" r:id="rId22"/>
    <p:sldId id="374" r:id="rId23"/>
    <p:sldId id="278" r:id="rId24"/>
    <p:sldId id="279" r:id="rId25"/>
    <p:sldId id="376" r:id="rId26"/>
    <p:sldId id="377" r:id="rId27"/>
    <p:sldId id="378" r:id="rId28"/>
    <p:sldId id="365" r:id="rId29"/>
    <p:sldId id="353" r:id="rId30"/>
    <p:sldId id="258" r:id="rId31"/>
    <p:sldId id="283" r:id="rId32"/>
    <p:sldId id="264" r:id="rId33"/>
    <p:sldId id="351" r:id="rId34"/>
    <p:sldId id="304" r:id="rId35"/>
    <p:sldId id="390" r:id="rId36"/>
    <p:sldId id="385" r:id="rId37"/>
    <p:sldId id="499" r:id="rId38"/>
    <p:sldId id="500" r:id="rId39"/>
    <p:sldId id="502" r:id="rId40"/>
    <p:sldId id="388" r:id="rId41"/>
    <p:sldId id="386" r:id="rId42"/>
    <p:sldId id="366" r:id="rId43"/>
    <p:sldId id="408" r:id="rId44"/>
    <p:sldId id="384" r:id="rId45"/>
    <p:sldId id="380" r:id="rId46"/>
    <p:sldId id="381" r:id="rId47"/>
    <p:sldId id="432" r:id="rId48"/>
    <p:sldId id="433" r:id="rId49"/>
    <p:sldId id="434" r:id="rId50"/>
    <p:sldId id="435" r:id="rId51"/>
    <p:sldId id="436" r:id="rId52"/>
    <p:sldId id="287" r:id="rId53"/>
    <p:sldId id="370" r:id="rId54"/>
    <p:sldId id="407" r:id="rId55"/>
    <p:sldId id="503" r:id="rId56"/>
    <p:sldId id="501" r:id="rId57"/>
    <p:sldId id="498" r:id="rId58"/>
    <p:sldId id="495" r:id="rId59"/>
    <p:sldId id="496" r:id="rId60"/>
    <p:sldId id="276" r:id="rId61"/>
    <p:sldId id="437" r:id="rId62"/>
    <p:sldId id="438" r:id="rId63"/>
    <p:sldId id="439" r:id="rId64"/>
    <p:sldId id="440" r:id="rId65"/>
    <p:sldId id="447" r:id="rId66"/>
    <p:sldId id="446" r:id="rId67"/>
    <p:sldId id="445" r:id="rId68"/>
    <p:sldId id="444" r:id="rId69"/>
    <p:sldId id="443" r:id="rId70"/>
    <p:sldId id="442" r:id="rId71"/>
    <p:sldId id="441" r:id="rId72"/>
    <p:sldId id="448" r:id="rId73"/>
    <p:sldId id="458" r:id="rId74"/>
    <p:sldId id="450" r:id="rId75"/>
    <p:sldId id="451" r:id="rId76"/>
    <p:sldId id="452" r:id="rId77"/>
    <p:sldId id="453" r:id="rId78"/>
    <p:sldId id="454" r:id="rId79"/>
    <p:sldId id="455" r:id="rId80"/>
    <p:sldId id="456" r:id="rId81"/>
    <p:sldId id="457" r:id="rId82"/>
    <p:sldId id="459" r:id="rId83"/>
    <p:sldId id="460" r:id="rId84"/>
    <p:sldId id="461" r:id="rId85"/>
    <p:sldId id="462" r:id="rId86"/>
    <p:sldId id="463" r:id="rId87"/>
    <p:sldId id="464" r:id="rId88"/>
    <p:sldId id="465" r:id="rId89"/>
    <p:sldId id="466" r:id="rId90"/>
    <p:sldId id="467" r:id="rId91"/>
    <p:sldId id="468" r:id="rId92"/>
    <p:sldId id="469" r:id="rId93"/>
    <p:sldId id="470" r:id="rId94"/>
    <p:sldId id="471" r:id="rId95"/>
    <p:sldId id="472" r:id="rId96"/>
    <p:sldId id="473" r:id="rId97"/>
    <p:sldId id="474" r:id="rId98"/>
    <p:sldId id="475" r:id="rId99"/>
    <p:sldId id="476" r:id="rId100"/>
    <p:sldId id="477" r:id="rId101"/>
    <p:sldId id="478" r:id="rId102"/>
    <p:sldId id="480" r:id="rId103"/>
    <p:sldId id="481" r:id="rId104"/>
    <p:sldId id="482" r:id="rId105"/>
    <p:sldId id="483" r:id="rId106"/>
    <p:sldId id="484" r:id="rId107"/>
    <p:sldId id="485" r:id="rId108"/>
    <p:sldId id="486" r:id="rId109"/>
    <p:sldId id="487" r:id="rId110"/>
    <p:sldId id="488" r:id="rId111"/>
    <p:sldId id="489" r:id="rId112"/>
    <p:sldId id="490" r:id="rId113"/>
    <p:sldId id="491" r:id="rId114"/>
    <p:sldId id="492" r:id="rId115"/>
    <p:sldId id="493" r:id="rId116"/>
    <p:sldId id="494" r:id="rId117"/>
    <p:sldId id="504" r:id="rId118"/>
    <p:sldId id="505" r:id="rId119"/>
    <p:sldId id="497" r:id="rId120"/>
    <p:sldId id="406" r:id="rId121"/>
    <p:sldId id="290" r:id="rId122"/>
    <p:sldId id="395" r:id="rId123"/>
    <p:sldId id="396" r:id="rId124"/>
    <p:sldId id="397" r:id="rId125"/>
    <p:sldId id="398" r:id="rId126"/>
    <p:sldId id="399" r:id="rId127"/>
    <p:sldId id="400" r:id="rId128"/>
    <p:sldId id="401" r:id="rId129"/>
    <p:sldId id="402" r:id="rId130"/>
    <p:sldId id="403" r:id="rId131"/>
    <p:sldId id="404" r:id="rId132"/>
    <p:sldId id="405" r:id="rId133"/>
  </p:sldIdLst>
  <p:sldSz cx="9144000" cy="6858000" type="screen4x3"/>
  <p:notesSz cx="7099300" cy="10234613"/>
  <p:defaultTextStyle>
    <a:defPPr>
      <a:defRPr lang="el-G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C4C8"/>
    <a:srgbClr val="74AEC9"/>
    <a:srgbClr val="8DBDD3"/>
    <a:srgbClr val="A7CCDD"/>
    <a:srgbClr val="37728D"/>
    <a:srgbClr val="4085A5"/>
    <a:srgbClr val="FFCC66"/>
    <a:srgbClr val="FFCC00"/>
    <a:srgbClr val="FF9933"/>
    <a:srgbClr val="2D5F75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3996" autoAdjust="0"/>
    <p:restoredTop sz="96480" autoAdjust="0"/>
  </p:normalViewPr>
  <p:slideViewPr>
    <p:cSldViewPr snapToGrid="0">
      <p:cViewPr>
        <p:scale>
          <a:sx n="118" d="100"/>
          <a:sy n="118" d="100"/>
        </p:scale>
        <p:origin x="-1326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316"/>
    </p:cViewPr>
  </p:outlineViewPr>
  <p:notesTextViewPr>
    <p:cViewPr>
      <p:scale>
        <a:sx n="150" d="100"/>
        <a:sy n="150" d="100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-3804" y="-78"/>
      </p:cViewPr>
      <p:guideLst>
        <p:guide orient="horz" pos="3223"/>
        <p:guide pos="2236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117" Type="http://schemas.openxmlformats.org/officeDocument/2006/relationships/slide" Target="slides/slide115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112" Type="http://schemas.openxmlformats.org/officeDocument/2006/relationships/slide" Target="slides/slide110.xml"/><Relationship Id="rId133" Type="http://schemas.openxmlformats.org/officeDocument/2006/relationships/slide" Target="slides/slide131.xml"/><Relationship Id="rId138" Type="http://schemas.openxmlformats.org/officeDocument/2006/relationships/theme" Target="theme/theme1.xml"/><Relationship Id="rId16" Type="http://schemas.openxmlformats.org/officeDocument/2006/relationships/slide" Target="slides/slide14.xml"/><Relationship Id="rId107" Type="http://schemas.openxmlformats.org/officeDocument/2006/relationships/slide" Target="slides/slide105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102" Type="http://schemas.openxmlformats.org/officeDocument/2006/relationships/slide" Target="slides/slide100.xml"/><Relationship Id="rId123" Type="http://schemas.openxmlformats.org/officeDocument/2006/relationships/slide" Target="slides/slide121.xml"/><Relationship Id="rId128" Type="http://schemas.openxmlformats.org/officeDocument/2006/relationships/slide" Target="slides/slide126.xml"/><Relationship Id="rId5" Type="http://schemas.openxmlformats.org/officeDocument/2006/relationships/slide" Target="slides/slide3.xml"/><Relationship Id="rId90" Type="http://schemas.openxmlformats.org/officeDocument/2006/relationships/slide" Target="slides/slide88.xml"/><Relationship Id="rId95" Type="http://schemas.openxmlformats.org/officeDocument/2006/relationships/slide" Target="slides/slide93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113" Type="http://schemas.openxmlformats.org/officeDocument/2006/relationships/slide" Target="slides/slide111.xml"/><Relationship Id="rId118" Type="http://schemas.openxmlformats.org/officeDocument/2006/relationships/slide" Target="slides/slide116.xml"/><Relationship Id="rId134" Type="http://schemas.openxmlformats.org/officeDocument/2006/relationships/notesMaster" Target="notesMasters/notesMaster1.xml"/><Relationship Id="rId139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slide" Target="slides/slide91.xml"/><Relationship Id="rId98" Type="http://schemas.openxmlformats.org/officeDocument/2006/relationships/slide" Target="slides/slide96.xml"/><Relationship Id="rId121" Type="http://schemas.openxmlformats.org/officeDocument/2006/relationships/slide" Target="slides/slide11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103" Type="http://schemas.openxmlformats.org/officeDocument/2006/relationships/slide" Target="slides/slide101.xml"/><Relationship Id="rId108" Type="http://schemas.openxmlformats.org/officeDocument/2006/relationships/slide" Target="slides/slide106.xml"/><Relationship Id="rId116" Type="http://schemas.openxmlformats.org/officeDocument/2006/relationships/slide" Target="slides/slide114.xml"/><Relationship Id="rId124" Type="http://schemas.openxmlformats.org/officeDocument/2006/relationships/slide" Target="slides/slide122.xml"/><Relationship Id="rId129" Type="http://schemas.openxmlformats.org/officeDocument/2006/relationships/slide" Target="slides/slide127.xml"/><Relationship Id="rId137" Type="http://schemas.openxmlformats.org/officeDocument/2006/relationships/viewProps" Target="view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slide" Target="slides/slide89.xml"/><Relationship Id="rId96" Type="http://schemas.openxmlformats.org/officeDocument/2006/relationships/slide" Target="slides/slide94.xml"/><Relationship Id="rId111" Type="http://schemas.openxmlformats.org/officeDocument/2006/relationships/slide" Target="slides/slide109.xml"/><Relationship Id="rId132" Type="http://schemas.openxmlformats.org/officeDocument/2006/relationships/slide" Target="slides/slide13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6" Type="http://schemas.openxmlformats.org/officeDocument/2006/relationships/slide" Target="slides/slide104.xml"/><Relationship Id="rId114" Type="http://schemas.openxmlformats.org/officeDocument/2006/relationships/slide" Target="slides/slide112.xml"/><Relationship Id="rId119" Type="http://schemas.openxmlformats.org/officeDocument/2006/relationships/slide" Target="slides/slide117.xml"/><Relationship Id="rId127" Type="http://schemas.openxmlformats.org/officeDocument/2006/relationships/slide" Target="slides/slide12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slide" Target="slides/slide92.xml"/><Relationship Id="rId99" Type="http://schemas.openxmlformats.org/officeDocument/2006/relationships/slide" Target="slides/slide97.xml"/><Relationship Id="rId101" Type="http://schemas.openxmlformats.org/officeDocument/2006/relationships/slide" Target="slides/slide99.xml"/><Relationship Id="rId122" Type="http://schemas.openxmlformats.org/officeDocument/2006/relationships/slide" Target="slides/slide120.xml"/><Relationship Id="rId130" Type="http://schemas.openxmlformats.org/officeDocument/2006/relationships/slide" Target="slides/slide128.xml"/><Relationship Id="rId135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109" Type="http://schemas.openxmlformats.org/officeDocument/2006/relationships/slide" Target="slides/slide10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97" Type="http://schemas.openxmlformats.org/officeDocument/2006/relationships/slide" Target="slides/slide95.xml"/><Relationship Id="rId104" Type="http://schemas.openxmlformats.org/officeDocument/2006/relationships/slide" Target="slides/slide102.xml"/><Relationship Id="rId120" Type="http://schemas.openxmlformats.org/officeDocument/2006/relationships/slide" Target="slides/slide118.xml"/><Relationship Id="rId125" Type="http://schemas.openxmlformats.org/officeDocument/2006/relationships/slide" Target="slides/slide123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slide" Target="slides/slide90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slide" Target="slides/slide85.xml"/><Relationship Id="rId110" Type="http://schemas.openxmlformats.org/officeDocument/2006/relationships/slide" Target="slides/slide108.xml"/><Relationship Id="rId115" Type="http://schemas.openxmlformats.org/officeDocument/2006/relationships/slide" Target="slides/slide113.xml"/><Relationship Id="rId131" Type="http://schemas.openxmlformats.org/officeDocument/2006/relationships/slide" Target="slides/slide129.xml"/><Relationship Id="rId136" Type="http://schemas.openxmlformats.org/officeDocument/2006/relationships/presProps" Target="presProps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56" Type="http://schemas.openxmlformats.org/officeDocument/2006/relationships/slide" Target="slides/slide54.xml"/><Relationship Id="rId77" Type="http://schemas.openxmlformats.org/officeDocument/2006/relationships/slide" Target="slides/slide75.xml"/><Relationship Id="rId100" Type="http://schemas.openxmlformats.org/officeDocument/2006/relationships/slide" Target="slides/slide98.xml"/><Relationship Id="rId105" Type="http://schemas.openxmlformats.org/officeDocument/2006/relationships/slide" Target="slides/slide103.xml"/><Relationship Id="rId126" Type="http://schemas.openxmlformats.org/officeDocument/2006/relationships/slide" Target="slides/slide124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021353" y="0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625E476A-BD43-466F-B6DE-739F3416BC4F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021353" y="9721283"/>
            <a:ext cx="3076251" cy="511646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54E85092-1450-4685-8704-1FD46DDDDD0B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1295" y="1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/>
          <a:lstStyle>
            <a:lvl1pPr algn="r">
              <a:defRPr sz="1300"/>
            </a:lvl1pPr>
          </a:lstStyle>
          <a:p>
            <a:fld id="{2A04E535-CEEE-4064-B589-268E79520503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90600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7265" tIns="48632" rIns="97265" bIns="48632" rtlCol="0" anchor="ctr"/>
          <a:lstStyle/>
          <a:p>
            <a:endParaRPr lang="el-GR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9930" y="4861442"/>
            <a:ext cx="5679440" cy="4605576"/>
          </a:xfrm>
          <a:prstGeom prst="rect">
            <a:avLst/>
          </a:prstGeom>
        </p:spPr>
        <p:txBody>
          <a:bodyPr vert="horz" lIns="97265" tIns="48632" rIns="97265" bIns="48632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l">
              <a:defRPr sz="1300"/>
            </a:lvl1pPr>
          </a:lstStyle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1295" y="9721107"/>
            <a:ext cx="3076363" cy="511730"/>
          </a:xfrm>
          <a:prstGeom prst="rect">
            <a:avLst/>
          </a:prstGeom>
        </p:spPr>
        <p:txBody>
          <a:bodyPr vert="horz" lIns="97265" tIns="48632" rIns="97265" bIns="48632" rtlCol="0" anchor="b"/>
          <a:lstStyle>
            <a:lvl1pPr algn="r">
              <a:defRPr sz="1300"/>
            </a:lvl1pPr>
          </a:lstStyle>
          <a:p>
            <a:fld id="{4ADC6B41-50C8-4586-8630-579B4C7F4D79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</a:t>
            </a:fld>
            <a:endParaRPr 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34819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B6F493D7-82DB-4C19-A376-6E9ABE39C601}" type="slidenum">
              <a:rPr lang="el-GR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10</a:t>
            </a:fld>
            <a:endParaRPr 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12</a:t>
            </a:fld>
            <a:endParaRPr 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13</a:t>
            </a:fld>
            <a:endParaRPr 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14</a:t>
            </a:fld>
            <a:endParaRPr 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baseline="0" dirty="0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16</a:t>
            </a:fld>
            <a:endParaRPr 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18</a:t>
            </a:fld>
            <a:endParaRPr 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19</a:t>
            </a:fld>
            <a:endParaRPr 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26</a:t>
            </a:fld>
            <a:endParaRPr 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29</a:t>
            </a:fld>
            <a:endParaRPr 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31</a:t>
            </a:fld>
            <a:endParaRPr 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33</a:t>
            </a:fld>
            <a:endParaRPr 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35</a:t>
            </a:fld>
            <a:endParaRPr 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38</a:t>
            </a:fld>
            <a:endParaRPr 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39</a:t>
            </a:fld>
            <a:endParaRPr 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44</a:t>
            </a:fld>
            <a:endParaRPr 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45</a:t>
            </a:fld>
            <a:endParaRPr 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51</a:t>
            </a:fld>
            <a:endParaRPr 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DC6B41-50C8-4586-8630-579B4C7F4D79}" type="slidenum">
              <a:rPr lang="el-GR" smtClean="0"/>
              <a:pPr/>
              <a:t>118</a:t>
            </a:fld>
            <a:endParaRPr 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>
            <a:noAutofit/>
          </a:bodyPr>
          <a:lstStyle>
            <a:lvl1pPr>
              <a:defRPr sz="8000" baseline="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 dirty="0"/>
          </a:p>
        </p:txBody>
      </p:sp>
      <p:sp>
        <p:nvSpPr>
          <p:cNvPr id="9" name="TextBox 8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GRNET	</a:t>
            </a:r>
            <a:r>
              <a:rPr lang="en-US" sz="1100" dirty="0" err="1" smtClean="0">
                <a:solidFill>
                  <a:schemeClr val="bg1"/>
                </a:solidFill>
              </a:rPr>
              <a:t>DeIC</a:t>
            </a:r>
            <a:r>
              <a:rPr lang="en-US" sz="1100" dirty="0" smtClean="0">
                <a:solidFill>
                  <a:schemeClr val="bg1"/>
                </a:solidFill>
              </a:rPr>
              <a:t> </a:t>
            </a:r>
            <a:r>
              <a:rPr lang="en-US" sz="1100" dirty="0" err="1" smtClean="0">
                <a:solidFill>
                  <a:schemeClr val="bg1"/>
                </a:solidFill>
              </a:rPr>
              <a:t>konference</a:t>
            </a:r>
            <a:r>
              <a:rPr lang="en-US" sz="1100" baseline="0" dirty="0" smtClean="0">
                <a:solidFill>
                  <a:schemeClr val="bg1"/>
                </a:solidFill>
              </a:rPr>
              <a:t> 2012</a:t>
            </a:r>
            <a:r>
              <a:rPr lang="en-US" sz="1100" dirty="0" smtClean="0">
                <a:solidFill>
                  <a:schemeClr val="bg1"/>
                </a:solidFill>
              </a:rPr>
              <a:t>	</a:t>
            </a:r>
            <a:fld id="{9D9AAF56-4CA0-42F0-B123-05BD0AC81CAD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4054415" y="5305245"/>
            <a:ext cx="5089585" cy="131984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7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8" name="Picture 7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20121112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Autofit/>
          </a:bodyPr>
          <a:lstStyle>
            <a:lvl1pPr>
              <a:defRPr sz="3600">
                <a:solidFill>
                  <a:srgbClr val="2D5F75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457699"/>
          </a:xfrm>
        </p:spPr>
        <p:txBody>
          <a:bodyPr tIns="0" bIns="0"/>
          <a:lstStyle>
            <a:lvl1pPr>
              <a:lnSpc>
                <a:spcPct val="130000"/>
              </a:lnSpc>
              <a:buClr>
                <a:srgbClr val="4085A5"/>
              </a:buClr>
              <a:buSzPct val="70000"/>
              <a:buFont typeface="Wingdings" pitchFamily="2" charset="2"/>
              <a:buChar char=""/>
              <a:defRPr sz="2800">
                <a:solidFill>
                  <a:srgbClr val="2D5F75"/>
                </a:solidFill>
              </a:defRPr>
            </a:lvl1pPr>
            <a:lvl2pPr>
              <a:lnSpc>
                <a:spcPct val="130000"/>
              </a:lnSpc>
              <a:buClr>
                <a:srgbClr val="4085A5"/>
              </a:buClr>
              <a:buSzPct val="90000"/>
              <a:buFont typeface="Wingdings 3" pitchFamily="18" charset="2"/>
              <a:buChar char=""/>
              <a:defRPr sz="2400">
                <a:solidFill>
                  <a:srgbClr val="2D5F75"/>
                </a:solidFill>
              </a:defRPr>
            </a:lvl2pPr>
            <a:lvl3pPr>
              <a:lnSpc>
                <a:spcPct val="130000"/>
              </a:lnSpc>
              <a:buClr>
                <a:srgbClr val="4085A5"/>
              </a:buClr>
              <a:buSzPct val="100000"/>
              <a:buFont typeface="Calibri" pitchFamily="34" charset="0"/>
              <a:buChar char="•"/>
              <a:defRPr sz="2000">
                <a:solidFill>
                  <a:srgbClr val="2D5F75"/>
                </a:solidFill>
              </a:defRPr>
            </a:lvl3pPr>
            <a:lvl4pPr>
              <a:lnSpc>
                <a:spcPct val="130000"/>
              </a:lnSpc>
              <a:defRPr sz="1800">
                <a:solidFill>
                  <a:srgbClr val="2D5F75"/>
                </a:solidFill>
              </a:defRPr>
            </a:lvl4pPr>
            <a:lvl5pPr>
              <a:lnSpc>
                <a:spcPct val="130000"/>
              </a:lnSpc>
              <a:defRPr sz="1600">
                <a:solidFill>
                  <a:srgbClr val="2D5F75"/>
                </a:solidFill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7" name="TextBox 6"/>
          <p:cNvSpPr txBox="1"/>
          <p:nvPr userDrawn="1"/>
        </p:nvSpPr>
        <p:spPr>
          <a:xfrm>
            <a:off x="0" y="6676843"/>
            <a:ext cx="9144000" cy="169277"/>
          </a:xfrm>
          <a:prstGeom prst="rect">
            <a:avLst/>
          </a:prstGeom>
          <a:noFill/>
        </p:spPr>
        <p:txBody>
          <a:bodyPr wrap="square" tIns="0" bIns="0" rtlCol="0">
            <a:spAutoFit/>
          </a:bodyPr>
          <a:lstStyle/>
          <a:p>
            <a:pPr>
              <a:tabLst>
                <a:tab pos="4486275" algn="ctr"/>
                <a:tab pos="8953500" algn="r"/>
              </a:tabLst>
            </a:pPr>
            <a:r>
              <a:rPr lang="en-US" sz="1100" dirty="0" smtClean="0">
                <a:solidFill>
                  <a:schemeClr val="bg1"/>
                </a:solidFill>
              </a:rPr>
              <a:t>Greek Research and Technology Network	</a:t>
            </a:r>
            <a:r>
              <a:rPr lang="en-US" sz="1100" dirty="0" err="1" smtClean="0">
                <a:solidFill>
                  <a:schemeClr val="bg1"/>
                </a:solidFill>
              </a:rPr>
              <a:t>DeIC</a:t>
            </a:r>
            <a:r>
              <a:rPr lang="en-US" sz="1100" baseline="0" dirty="0" smtClean="0">
                <a:solidFill>
                  <a:schemeClr val="bg1"/>
                </a:solidFill>
              </a:rPr>
              <a:t> </a:t>
            </a:r>
            <a:r>
              <a:rPr lang="en-US" sz="1100" baseline="0" dirty="0" err="1" smtClean="0">
                <a:solidFill>
                  <a:schemeClr val="bg1"/>
                </a:solidFill>
              </a:rPr>
              <a:t>konference</a:t>
            </a:r>
            <a:r>
              <a:rPr lang="en-US" sz="1100" baseline="0" dirty="0" smtClean="0">
                <a:solidFill>
                  <a:schemeClr val="bg1"/>
                </a:solidFill>
              </a:rPr>
              <a:t> 2012</a:t>
            </a:r>
            <a:r>
              <a:rPr lang="en-US" sz="1100" dirty="0" smtClean="0">
                <a:solidFill>
                  <a:schemeClr val="bg1"/>
                </a:solidFill>
              </a:rPr>
              <a:t>	</a:t>
            </a:r>
            <a:fld id="{6BA2EF64-06CC-4128-B7ED-5AA468F32864}" type="slidenum">
              <a:rPr lang="en-US" sz="1100" smtClean="0">
                <a:solidFill>
                  <a:schemeClr val="bg1"/>
                </a:solidFill>
              </a:rPr>
              <a:pPr>
                <a:tabLst>
                  <a:tab pos="4486275" algn="ctr"/>
                  <a:tab pos="8953500" algn="r"/>
                </a:tabLst>
              </a:pPr>
              <a:t>‹#›</a:t>
            </a:fld>
            <a:endParaRPr lang="el-GR" sz="1100" dirty="0">
              <a:solidFill>
                <a:schemeClr val="bg1"/>
              </a:solidFill>
            </a:endParaRPr>
          </a:p>
        </p:txBody>
      </p:sp>
      <p:sp>
        <p:nvSpPr>
          <p:cNvPr id="8" name="Rectangle 4"/>
          <p:cNvSpPr>
            <a:spLocks noChangeArrowheads="1"/>
          </p:cNvSpPr>
          <p:nvPr userDrawn="1"/>
        </p:nvSpPr>
        <p:spPr bwMode="auto">
          <a:xfrm>
            <a:off x="0" y="0"/>
            <a:ext cx="9144000" cy="533400"/>
          </a:xfrm>
          <a:prstGeom prst="rect">
            <a:avLst/>
          </a:prstGeom>
          <a:solidFill>
            <a:srgbClr val="4085A5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l-GR"/>
          </a:p>
        </p:txBody>
      </p:sp>
      <p:pic>
        <p:nvPicPr>
          <p:cNvPr id="9" name="Picture 8" descr="xxx"/>
          <p:cNvPicPr>
            <a:picLocks noChangeAspect="1" noChangeArrowheads="1"/>
          </p:cNvPicPr>
          <p:nvPr userDrawn="1"/>
        </p:nvPicPr>
        <p:blipFill>
          <a:blip r:embed="rId2" cstate="print"/>
          <a:stretch>
            <a:fillRect/>
          </a:stretch>
        </p:blipFill>
        <p:spPr bwMode="auto">
          <a:xfrm>
            <a:off x="203200" y="95897"/>
            <a:ext cx="2235200" cy="563855"/>
          </a:xfrm>
          <a:prstGeom prst="rect">
            <a:avLst/>
          </a:prstGeom>
          <a:noFill/>
        </p:spPr>
      </p:pic>
      <p:sp>
        <p:nvSpPr>
          <p:cNvPr id="10" name="Text Box 17"/>
          <p:cNvSpPr txBox="1">
            <a:spLocks noChangeArrowheads="1"/>
          </p:cNvSpPr>
          <p:nvPr userDrawn="1"/>
        </p:nvSpPr>
        <p:spPr bwMode="auto">
          <a:xfrm>
            <a:off x="6410325" y="317500"/>
            <a:ext cx="1943100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vkoukis@grnet.gr|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1" name="Text Box 17"/>
          <p:cNvSpPr txBox="1">
            <a:spLocks noChangeArrowheads="1"/>
          </p:cNvSpPr>
          <p:nvPr userDrawn="1"/>
        </p:nvSpPr>
        <p:spPr bwMode="auto">
          <a:xfrm>
            <a:off x="8098766" y="317500"/>
            <a:ext cx="1045234" cy="2462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000" dirty="0" smtClean="0">
                <a:solidFill>
                  <a:schemeClr val="bg1"/>
                </a:solidFill>
              </a:rPr>
              <a:t>    20121112</a:t>
            </a:r>
          </a:p>
        </p:txBody>
      </p:sp>
      <p:sp>
        <p:nvSpPr>
          <p:cNvPr id="12" name="Rectangle 11"/>
          <p:cNvSpPr/>
          <p:nvPr userDrawn="1"/>
        </p:nvSpPr>
        <p:spPr>
          <a:xfrm>
            <a:off x="155575" y="533400"/>
            <a:ext cx="2701925" cy="1143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 userDrawn="1"/>
        </p:nvSpPr>
        <p:spPr>
          <a:xfrm>
            <a:off x="609600" y="8447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5000" lnSpcReduction="2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Click to edit Master title style</a:t>
            </a:r>
            <a:endParaRPr kumimoji="0" lang="el-G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9" name="Slide Number Placeholder 14"/>
          <p:cNvSpPr txBox="1">
            <a:spLocks/>
          </p:cNvSpPr>
          <p:nvPr userDrawn="1"/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748623E0-094B-46A4-A098-BF46BCEE433E}" type="slidenum">
              <a:rPr kumimoji="0" lang="el-GR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l-GR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715B0CC2-4043-4003-A30F-374C54DEFB4E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0" y="6349042"/>
            <a:ext cx="9144000" cy="232913"/>
          </a:xfrm>
          <a:prstGeom prst="rect">
            <a:avLst/>
          </a:prstGeom>
        </p:spPr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/>
          <a:lstStyle/>
          <a:p>
            <a:fld id="{424C0CEB-C91D-40C6-9D25-4C4960EDF6E8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emf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14" descr="xx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286000" y="4648200"/>
            <a:ext cx="9756775" cy="3162300"/>
          </a:xfrm>
          <a:prstGeom prst="rect">
            <a:avLst/>
          </a:prstGeom>
          <a:noFill/>
        </p:spPr>
      </p:pic>
      <p:sp>
        <p:nvSpPr>
          <p:cNvPr id="8" name="Rectangle 10"/>
          <p:cNvSpPr>
            <a:spLocks noChangeArrowheads="1"/>
          </p:cNvSpPr>
          <p:nvPr userDrawn="1"/>
        </p:nvSpPr>
        <p:spPr bwMode="auto">
          <a:xfrm>
            <a:off x="0" y="6633712"/>
            <a:ext cx="9144000" cy="224287"/>
          </a:xfrm>
          <a:prstGeom prst="rect">
            <a:avLst/>
          </a:prstGeom>
          <a:solidFill>
            <a:srgbClr val="37728D">
              <a:alpha val="61000"/>
            </a:srgb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l"/>
            <a:endParaRPr lang="el-GR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692374"/>
            <a:ext cx="8229600" cy="55509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406105"/>
            <a:ext cx="8229600" cy="50895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3"/>
          </p:nvPr>
        </p:nvSpPr>
        <p:spPr>
          <a:xfrm>
            <a:off x="0" y="6616460"/>
            <a:ext cx="9144000" cy="2415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dirty="0" smtClean="0"/>
              <a:t>Greek Research and Technology Network</a:t>
            </a:r>
            <a:endParaRPr lang="el-GR" dirty="0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4"/>
          </p:nvPr>
        </p:nvSpPr>
        <p:spPr>
          <a:xfrm>
            <a:off x="7010400" y="6633713"/>
            <a:ext cx="2133600" cy="22428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8623E0-094B-46A4-A098-BF46BCEE433E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28B9B6-004F-491C-8D70-C93BAE1BE6E5}" type="datetimeFigureOut">
              <a:rPr lang="el-GR" smtClean="0"/>
              <a:pPr/>
              <a:t>24/11/2012</a:t>
            </a:fld>
            <a:endParaRPr lang="el-G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l-G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C76B1-AE26-4FA1-B2E5-B50173E2D0DF}" type="slidenum">
              <a:rPr lang="el-GR" smtClean="0"/>
              <a:pPr/>
              <a:t>‹#›</a:t>
            </a:fld>
            <a:endParaRPr lang="el-G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emf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0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openxmlformats.org/officeDocument/2006/relationships/image" Target="../media/image30.png"/><Relationship Id="rId3" Type="http://schemas.openxmlformats.org/officeDocument/2006/relationships/image" Target="../media/image20.png"/><Relationship Id="rId7" Type="http://schemas.openxmlformats.org/officeDocument/2006/relationships/image" Target="../media/image24.png"/><Relationship Id="rId12" Type="http://schemas.openxmlformats.org/officeDocument/2006/relationships/image" Target="../media/image2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23.png"/><Relationship Id="rId11" Type="http://schemas.openxmlformats.org/officeDocument/2006/relationships/image" Target="../media/image28.png"/><Relationship Id="rId5" Type="http://schemas.openxmlformats.org/officeDocument/2006/relationships/image" Target="../media/image22.png"/><Relationship Id="rId15" Type="http://schemas.openxmlformats.org/officeDocument/2006/relationships/image" Target="../media/image3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Relationship Id="rId14" Type="http://schemas.openxmlformats.org/officeDocument/2006/relationships/image" Target="../media/image31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0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3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3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3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pn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png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png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pn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png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png"/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png"/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1.png"/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2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3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1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1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em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em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em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5.emf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806788" y="2486172"/>
            <a:ext cx="7772400" cy="1099127"/>
          </a:xfrm>
        </p:spPr>
        <p:txBody>
          <a:bodyPr>
            <a:noAutofit/>
          </a:bodyPr>
          <a:lstStyle/>
          <a:p>
            <a:r>
              <a:rPr lang="en-US" sz="3200" dirty="0" smtClean="0">
                <a:solidFill>
                  <a:srgbClr val="37728D"/>
                </a:solidFill>
              </a:rPr>
              <a:t>Building a real-world public cloud</a:t>
            </a:r>
            <a:br>
              <a:rPr lang="en-US" sz="3200" dirty="0" smtClean="0">
                <a:solidFill>
                  <a:srgbClr val="37728D"/>
                </a:solidFill>
              </a:rPr>
            </a:br>
            <a:r>
              <a:rPr lang="en-US" sz="3200" dirty="0" smtClean="0">
                <a:solidFill>
                  <a:srgbClr val="37728D"/>
                </a:solidFill>
              </a:rPr>
              <a:t>from the ground up</a:t>
            </a:r>
            <a:endParaRPr lang="el-GR" sz="3200" dirty="0"/>
          </a:p>
        </p:txBody>
      </p:sp>
      <p:sp>
        <p:nvSpPr>
          <p:cNvPr id="15" name="Subtitle 14"/>
          <p:cNvSpPr>
            <a:spLocks noGrp="1"/>
          </p:cNvSpPr>
          <p:nvPr>
            <p:ph type="subTitle" idx="1"/>
          </p:nvPr>
        </p:nvSpPr>
        <p:spPr>
          <a:xfrm>
            <a:off x="3815860" y="4928400"/>
            <a:ext cx="3921369" cy="1285005"/>
          </a:xfrm>
        </p:spPr>
        <p:txBody>
          <a:bodyPr>
            <a:normAutofit/>
          </a:bodyPr>
          <a:lstStyle/>
          <a:p>
            <a:pPr algn="l"/>
            <a:r>
              <a:rPr lang="en-US" sz="1800" dirty="0" smtClean="0">
                <a:solidFill>
                  <a:srgbClr val="37728D"/>
                </a:solidFill>
              </a:rPr>
              <a:t>Vangelis </a:t>
            </a:r>
            <a:r>
              <a:rPr lang="en-US" sz="1800" dirty="0" err="1" smtClean="0">
                <a:solidFill>
                  <a:srgbClr val="37728D"/>
                </a:solidFill>
              </a:rPr>
              <a:t>Koukis</a:t>
            </a:r>
            <a:r>
              <a:rPr lang="en-US" sz="1800" dirty="0" smtClean="0">
                <a:solidFill>
                  <a:srgbClr val="37728D"/>
                </a:solidFill>
              </a:rPr>
              <a:t> 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vkoukis@grnet.gr</a:t>
            </a:r>
            <a:br>
              <a:rPr lang="en-US" sz="1800" dirty="0" smtClean="0">
                <a:solidFill>
                  <a:srgbClr val="37728D"/>
                </a:solidFill>
              </a:rPr>
            </a:br>
            <a:r>
              <a:rPr lang="en-US" sz="1800" dirty="0" smtClean="0">
                <a:solidFill>
                  <a:srgbClr val="37728D"/>
                </a:solidFill>
              </a:rPr>
              <a:t>Technical Coordinator, </a:t>
            </a:r>
            <a:r>
              <a:rPr lang="en-US" sz="1800" b="1" dirty="0" smtClean="0">
                <a:solidFill>
                  <a:srgbClr val="37728D"/>
                </a:solidFill>
                <a:sym typeface="Symbol"/>
              </a:rPr>
              <a:t></a:t>
            </a:r>
            <a:r>
              <a:rPr lang="en-US" sz="1800" dirty="0" err="1" smtClean="0">
                <a:solidFill>
                  <a:srgbClr val="37728D"/>
                </a:solidFill>
              </a:rPr>
              <a:t>okeanos</a:t>
            </a:r>
            <a:r>
              <a:rPr lang="en-US" sz="1800" dirty="0" smtClean="0">
                <a:solidFill>
                  <a:srgbClr val="37728D"/>
                </a:solidFill>
              </a:rPr>
              <a:t> Project</a:t>
            </a:r>
          </a:p>
        </p:txBody>
      </p:sp>
      <p:pic>
        <p:nvPicPr>
          <p:cNvPr id="11" name="Picture 10" descr="grnet-2011061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720947" y="4926796"/>
            <a:ext cx="2026924" cy="943358"/>
          </a:xfrm>
          <a:prstGeom prst="rect">
            <a:avLst/>
          </a:prstGeom>
        </p:spPr>
      </p:pic>
      <p:sp>
        <p:nvSpPr>
          <p:cNvPr id="21" name="Rectangle 20"/>
          <p:cNvSpPr/>
          <p:nvPr/>
        </p:nvSpPr>
        <p:spPr>
          <a:xfrm>
            <a:off x="0" y="0"/>
            <a:ext cx="9144000" cy="700747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20" name="Picture 5" descr="o-gr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96988" y="647700"/>
            <a:ext cx="6550025" cy="5559425"/>
          </a:xfrm>
          <a:prstGeom prst="rect">
            <a:avLst/>
          </a:prstGeom>
          <a:noFill/>
        </p:spPr>
      </p:pic>
      <p:pic>
        <p:nvPicPr>
          <p:cNvPr id="19" name="Picture 18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838202" y="185898"/>
            <a:ext cx="7334248" cy="6162545"/>
          </a:xfrm>
          <a:prstGeom prst="rect">
            <a:avLst/>
          </a:prstGeom>
          <a:noFill/>
        </p:spPr>
      </p:pic>
      <p:grpSp>
        <p:nvGrpSpPr>
          <p:cNvPr id="22" name="Group 21"/>
          <p:cNvGrpSpPr/>
          <p:nvPr/>
        </p:nvGrpSpPr>
        <p:grpSpPr>
          <a:xfrm>
            <a:off x="1855200" y="1082642"/>
            <a:ext cx="5489164" cy="1344035"/>
            <a:chOff x="-459375" y="1082642"/>
            <a:chExt cx="5489164" cy="1344035"/>
          </a:xfrm>
        </p:grpSpPr>
        <p:pic>
          <p:nvPicPr>
            <p:cNvPr id="13" name="Picture 12" descr="okeanos.png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-459375" y="1432275"/>
              <a:ext cx="5402850" cy="945154"/>
            </a:xfrm>
            <a:prstGeom prst="rect">
              <a:avLst/>
            </a:prstGeom>
          </p:spPr>
        </p:pic>
        <p:sp>
          <p:nvSpPr>
            <p:cNvPr id="18" name="Rectangle 17"/>
            <p:cNvSpPr>
              <a:spLocks noChangeArrowheads="1"/>
            </p:cNvSpPr>
            <p:nvPr/>
          </p:nvSpPr>
          <p:spPr bwMode="auto">
            <a:xfrm>
              <a:off x="533989" y="1082642"/>
              <a:ext cx="4495800" cy="1344035"/>
            </a:xfrm>
            <a:prstGeom prst="rect">
              <a:avLst/>
            </a:prstGeom>
            <a:solidFill>
              <a:schemeClr val="bg1"/>
            </a:soli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pic>
        <p:nvPicPr>
          <p:cNvPr id="12" name="Picture 11" descr="okeanos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855200" y="1422750"/>
            <a:ext cx="5402850" cy="945154"/>
          </a:xfrm>
          <a:prstGeom prst="rect">
            <a:avLst/>
          </a:prstGeom>
        </p:spPr>
      </p:pic>
      <p:pic>
        <p:nvPicPr>
          <p:cNvPr id="23" name="Picture 22" descr="x2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1564482" y="1345555"/>
            <a:ext cx="1574005" cy="132254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5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10" presetClass="exit" presetSubtype="0" fill="hold" grpId="0" nodeType="afterEffect">
                                  <p:stCondLst>
                                    <p:cond delay="1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4951535"/>
          </a:xfrm>
        </p:spPr>
        <p:txBody>
          <a:bodyPr>
            <a:normAutofit/>
          </a:bodyPr>
          <a:lstStyle/>
          <a:p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 ?</a:t>
            </a:r>
          </a:p>
          <a:p>
            <a:r>
              <a:rPr lang="en-US" dirty="0" smtClean="0"/>
              <a:t>Rationale</a:t>
            </a:r>
          </a:p>
          <a:p>
            <a:r>
              <a:rPr lang="en-US" dirty="0" smtClean="0"/>
              <a:t>Design – Platform - Features</a:t>
            </a:r>
          </a:p>
          <a:p>
            <a:r>
              <a:rPr lang="en-US" dirty="0" smtClean="0"/>
              <a:t>Unity - Automation</a:t>
            </a:r>
          </a:p>
          <a:p>
            <a:r>
              <a:rPr lang="en-US" dirty="0" err="1" smtClean="0"/>
              <a:t>Opensource</a:t>
            </a:r>
            <a:r>
              <a:rPr lang="en-US" dirty="0" smtClean="0"/>
              <a:t> – Upcoming</a:t>
            </a:r>
          </a:p>
          <a:p>
            <a:pPr>
              <a:buNone/>
            </a:pP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smtClean="0"/>
              <a:t>okeanos?</a:t>
            </a:r>
            <a:endParaRPr lang="el-GR" dirty="0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okeanos’ is Greek for </a:t>
            </a:r>
            <a:r>
              <a:rPr lang="en-US" sz="3200" dirty="0" smtClean="0">
                <a:solidFill>
                  <a:srgbClr val="2D5F75"/>
                </a:solidFill>
                <a:latin typeface="+mj-lt"/>
                <a:ea typeface="+mj-ea"/>
                <a:cs typeface="+mj-cs"/>
              </a:rPr>
              <a:t>‘</a:t>
            </a:r>
            <a:r>
              <a:rPr kumimoji="0" lang="en-US" sz="3200" b="0" i="0" u="none" strike="noStrike" kern="1200" cap="none" spc="0" normalizeH="0" baseline="0" noProof="0" dirty="0" smtClean="0">
                <a:ln>
                  <a:noFill/>
                </a:ln>
                <a:solidFill>
                  <a:srgbClr val="2D5F75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ocean’.</a:t>
            </a:r>
            <a:endParaRPr kumimoji="0" lang="el-GR" sz="3200" b="0" i="0" u="none" strike="noStrike" kern="1200" cap="none" spc="0" normalizeH="0" baseline="0" noProof="0" dirty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Subtitle 2"/>
          <p:cNvSpPr>
            <a:spLocks noGrp="1"/>
          </p:cNvSpPr>
          <p:nvPr/>
        </p:nvSpPr>
        <p:spPr>
          <a:xfrm>
            <a:off x="829733" y="3975101"/>
            <a:ext cx="7484534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l-GR" i="1" dirty="0" err="1" smtClean="0">
                <a:solidFill>
                  <a:srgbClr val="2D5F75"/>
                </a:solidFill>
              </a:rPr>
              <a:t>Oceans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capture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store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deliver</a:t>
            </a:r>
            <a:r>
              <a:rPr lang="en-US" i="1" dirty="0" smtClean="0">
                <a:solidFill>
                  <a:srgbClr val="2D5F75"/>
                </a:solidFill>
              </a:rPr>
              <a:t/>
            </a:r>
            <a:br>
              <a:rPr lang="en-US" i="1" dirty="0" smtClean="0">
                <a:solidFill>
                  <a:srgbClr val="2D5F75"/>
                </a:solidFill>
              </a:rPr>
            </a:br>
            <a:r>
              <a:rPr lang="el-GR" i="1" dirty="0" err="1" smtClean="0">
                <a:solidFill>
                  <a:srgbClr val="2D5F75"/>
                </a:solidFill>
              </a:rPr>
              <a:t>energy</a:t>
            </a:r>
            <a:r>
              <a:rPr lang="el-GR" i="1" dirty="0" smtClean="0">
                <a:solidFill>
                  <a:srgbClr val="2D5F75"/>
                </a:solidFill>
              </a:rPr>
              <a:t>, </a:t>
            </a:r>
            <a:r>
              <a:rPr lang="el-GR" i="1" dirty="0" err="1" smtClean="0">
                <a:solidFill>
                  <a:srgbClr val="2D5F75"/>
                </a:solidFill>
              </a:rPr>
              <a:t>oxygen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life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around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the</a:t>
            </a:r>
            <a:r>
              <a:rPr lang="el-GR" i="1" dirty="0" smtClean="0">
                <a:solidFill>
                  <a:srgbClr val="2D5F75"/>
                </a:solidFill>
              </a:rPr>
              <a:t> </a:t>
            </a:r>
            <a:r>
              <a:rPr lang="el-GR" i="1" dirty="0" err="1" smtClean="0">
                <a:solidFill>
                  <a:srgbClr val="2D5F75"/>
                </a:solidFill>
              </a:rPr>
              <a:t>planet</a:t>
            </a:r>
            <a:r>
              <a:rPr lang="el-GR" i="1" dirty="0" smtClean="0">
                <a:solidFill>
                  <a:srgbClr val="2D5F75"/>
                </a:solidFill>
              </a:rPr>
              <a:t>. </a:t>
            </a:r>
            <a:endParaRPr lang="en-US" i="1" dirty="0" smtClean="0">
              <a:solidFill>
                <a:srgbClr val="2D5F75"/>
              </a:solidFill>
            </a:endParaRP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Simplicity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8501" y="1218230"/>
            <a:ext cx="5206999" cy="56228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t="36822"/>
          <a:stretch>
            <a:fillRect/>
          </a:stretch>
        </p:blipFill>
        <p:spPr bwMode="auto">
          <a:xfrm>
            <a:off x="1718733" y="2965654"/>
            <a:ext cx="5706534" cy="3094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/>
          <p:cNvSpPr>
            <a:spLocks/>
          </p:cNvSpPr>
          <p:nvPr/>
        </p:nvSpPr>
        <p:spPr bwMode="auto">
          <a:xfrm>
            <a:off x="4439448" y="1234811"/>
            <a:ext cx="3203045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Compute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" name="Content Placeholder 2"/>
          <p:cNvSpPr>
            <a:spLocks/>
          </p:cNvSpPr>
          <p:nvPr/>
        </p:nvSpPr>
        <p:spPr bwMode="auto">
          <a:xfrm>
            <a:off x="4439448" y="2456656"/>
            <a:ext cx="320304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>
                <a:solidFill>
                  <a:srgbClr val="2D5F75"/>
                </a:solidFill>
                <a:latin typeface="Calibri" pitchFamily="34" charset="0"/>
              </a:rPr>
              <a:t>Network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6" name="Content Placeholder 2"/>
          <p:cNvSpPr>
            <a:spLocks/>
          </p:cNvSpPr>
          <p:nvPr/>
        </p:nvSpPr>
        <p:spPr bwMode="auto">
          <a:xfrm>
            <a:off x="4439448" y="3689614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Storage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7" name="Picture 7" descr="okeano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49013" y="1145117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8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47426" y="2426749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87101" y="3654406"/>
            <a:ext cx="987425" cy="98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10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2472007" y="4993189"/>
            <a:ext cx="1217612" cy="67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Content Placeholder 2"/>
          <p:cNvSpPr>
            <a:spLocks/>
          </p:cNvSpPr>
          <p:nvPr/>
        </p:nvSpPr>
        <p:spPr bwMode="auto">
          <a:xfrm>
            <a:off x="4439448" y="4868598"/>
            <a:ext cx="320304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Security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7" name="Content Placeholder 2"/>
          <p:cNvSpPr>
            <a:spLocks/>
          </p:cNvSpPr>
          <p:nvPr/>
        </p:nvSpPr>
        <p:spPr bwMode="auto">
          <a:xfrm>
            <a:off x="4157141" y="1234811"/>
            <a:ext cx="376766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Machines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8" name="Content Placeholder 2"/>
          <p:cNvSpPr>
            <a:spLocks/>
          </p:cNvSpPr>
          <p:nvPr/>
        </p:nvSpPr>
        <p:spPr bwMode="auto">
          <a:xfrm>
            <a:off x="4157141" y="2456656"/>
            <a:ext cx="376766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Ethernets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9" name="Content Placeholder 2"/>
          <p:cNvSpPr>
            <a:spLocks/>
          </p:cNvSpPr>
          <p:nvPr/>
        </p:nvSpPr>
        <p:spPr bwMode="auto">
          <a:xfrm>
            <a:off x="4157141" y="3689614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Disks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20" name="Content Placeholder 2"/>
          <p:cNvSpPr>
            <a:spLocks/>
          </p:cNvSpPr>
          <p:nvPr/>
        </p:nvSpPr>
        <p:spPr bwMode="auto">
          <a:xfrm>
            <a:off x="4157141" y="4868598"/>
            <a:ext cx="376766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0" bIns="0"/>
          <a:lstStyle/>
          <a:p>
            <a:pPr marL="342900" indent="-342900" algn="ctr">
              <a:lnSpc>
                <a:spcPct val="130000"/>
              </a:lnSpc>
              <a:spcBef>
                <a:spcPct val="20000"/>
              </a:spcBef>
              <a:buClr>
                <a:srgbClr val="4085A5"/>
              </a:buClr>
              <a:buSzPct val="70000"/>
              <a:buFont typeface="Wingdings" pitchFamily="2" charset="2"/>
              <a:buNone/>
            </a:pPr>
            <a:r>
              <a:rPr lang="en-US" sz="4000" dirty="0" smtClean="0">
                <a:solidFill>
                  <a:srgbClr val="2D5F75"/>
                </a:solidFill>
                <a:latin typeface="Calibri" pitchFamily="34" charset="0"/>
              </a:rPr>
              <a:t>Virtual Firewalls</a:t>
            </a:r>
            <a:endParaRPr lang="el-GR" sz="40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/>
      <p:bldP spid="5" grpId="1"/>
      <p:bldP spid="6" grpId="1"/>
      <p:bldP spid="11" grpId="1"/>
      <p:bldP spid="17" grpId="0"/>
      <p:bldP spid="18" grpId="0"/>
      <p:bldP spid="19" grpId="0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Flexibility</a:t>
            </a:r>
            <a:endParaRPr lang="el-GR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t="6154" r="-625" b="6246"/>
          <a:stretch>
            <a:fillRect/>
          </a:stretch>
        </p:blipFill>
        <p:spPr bwMode="auto">
          <a:xfrm>
            <a:off x="1" y="552450"/>
            <a:ext cx="9201149" cy="6076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8" name="Straight Connector 117"/>
          <p:cNvCxnSpPr/>
          <p:nvPr/>
        </p:nvCxnSpPr>
        <p:spPr>
          <a:xfrm>
            <a:off x="6692506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Straight Connector 118"/>
          <p:cNvCxnSpPr/>
          <p:nvPr/>
        </p:nvCxnSpPr>
        <p:spPr>
          <a:xfrm flipH="1" flipV="1">
            <a:off x="5871637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5201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73334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01467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4" name="Straight Connector 113"/>
          <p:cNvCxnSpPr/>
          <p:nvPr/>
        </p:nvCxnSpPr>
        <p:spPr>
          <a:xfrm flipH="1">
            <a:off x="1159933" y="6089784"/>
            <a:ext cx="1233886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Straight Connector 98"/>
          <p:cNvCxnSpPr/>
          <p:nvPr/>
        </p:nvCxnSpPr>
        <p:spPr>
          <a:xfrm flipV="1">
            <a:off x="2867555" y="5617104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0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62103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33970" y="5733520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34" name="Straight Connector 33"/>
          <p:cNvCxnSpPr/>
          <p:nvPr/>
        </p:nvCxnSpPr>
        <p:spPr>
          <a:xfrm flipH="1">
            <a:off x="4945064" y="1528495"/>
            <a:ext cx="702203" cy="1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Connector 106"/>
          <p:cNvCxnSpPr/>
          <p:nvPr/>
        </p:nvCxnSpPr>
        <p:spPr>
          <a:xfrm flipH="1" flipV="1">
            <a:off x="4842934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Connector 92"/>
          <p:cNvCxnSpPr/>
          <p:nvPr/>
        </p:nvCxnSpPr>
        <p:spPr>
          <a:xfrm flipV="1">
            <a:off x="3539067" y="4278200"/>
            <a:ext cx="643464" cy="615533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Straight Connector 90"/>
          <p:cNvCxnSpPr/>
          <p:nvPr/>
        </p:nvCxnSpPr>
        <p:spPr>
          <a:xfrm flipH="1">
            <a:off x="4885267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Straight Connector 88"/>
          <p:cNvCxnSpPr/>
          <p:nvPr/>
        </p:nvCxnSpPr>
        <p:spPr>
          <a:xfrm>
            <a:off x="3869266" y="3719407"/>
            <a:ext cx="313266" cy="215944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/>
          <p:cNvCxnSpPr/>
          <p:nvPr/>
        </p:nvCxnSpPr>
        <p:spPr>
          <a:xfrm flipH="1" flipV="1">
            <a:off x="4876801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 flipH="1" flipV="1">
            <a:off x="5865814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0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49437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69" name="Straight Connector 68"/>
          <p:cNvCxnSpPr/>
          <p:nvPr/>
        </p:nvCxnSpPr>
        <p:spPr>
          <a:xfrm flipV="1">
            <a:off x="2867555" y="3610502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 flipV="1">
            <a:off x="3920067" y="2644717"/>
            <a:ext cx="287866" cy="198435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2278061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10" descr="okeanos_machi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05804" y="106335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0236" y="3726918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" name="Picture 34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>
            <a:off x="5394324" y="1189003"/>
            <a:ext cx="1329535" cy="741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50" name="Straight Connector 49"/>
          <p:cNvCxnSpPr>
            <a:stCxn id="5" idx="0"/>
            <a:endCxn id="9" idx="2"/>
          </p:cNvCxnSpPr>
          <p:nvPr/>
        </p:nvCxnSpPr>
        <p:spPr>
          <a:xfrm flipH="1" flipV="1">
            <a:off x="4537604" y="1993633"/>
            <a:ext cx="1" cy="284428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2811459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7" name="Picture 5" descr="net_private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04217" y="3759727"/>
            <a:ext cx="866775" cy="876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1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110975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7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09108" y="4758792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6" name="Group 135"/>
          <p:cNvGrpSpPr/>
          <p:nvPr/>
        </p:nvGrpSpPr>
        <p:grpSpPr>
          <a:xfrm>
            <a:off x="274245" y="973669"/>
            <a:ext cx="2223423" cy="1447798"/>
            <a:chOff x="274245" y="973669"/>
            <a:chExt cx="2223423" cy="1447798"/>
          </a:xfrm>
        </p:grpSpPr>
        <p:sp>
          <p:nvSpPr>
            <p:cNvPr id="133" name="AutoShape 10"/>
            <p:cNvSpPr>
              <a:spLocks noChangeArrowheads="1"/>
            </p:cNvSpPr>
            <p:nvPr/>
          </p:nvSpPr>
          <p:spPr bwMode="auto">
            <a:xfrm>
              <a:off x="274245" y="973669"/>
              <a:ext cx="2223423" cy="1447798"/>
            </a:xfrm>
            <a:prstGeom prst="roundRect">
              <a:avLst>
                <a:gd name="adj" fmla="val 6258"/>
              </a:avLst>
            </a:prstGeom>
            <a:solidFill>
              <a:srgbClr val="93C4C8">
                <a:alpha val="50000"/>
              </a:srgbClr>
            </a:solidFill>
            <a:ln w="25400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 b="1" dirty="0" smtClean="0"/>
            </a:p>
          </p:txBody>
        </p:sp>
        <p:pic>
          <p:nvPicPr>
            <p:cNvPr id="124" name="Picture 10" descr="okeanos_machine"/>
            <p:cNvPicPr>
              <a:picLocks noChangeAspect="1" noChangeArrowheads="1"/>
            </p:cNvPicPr>
            <p:nvPr/>
          </p:nvPicPr>
          <p:blipFill>
            <a:blip r:embed="rId6" cstate="print"/>
            <a:stretch>
              <a:fillRect/>
            </a:stretch>
          </p:blipFill>
          <p:spPr bwMode="auto">
            <a:xfrm>
              <a:off x="799654" y="1104483"/>
              <a:ext cx="448217" cy="484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6" name="Picture 5" descr="net_private"/>
            <p:cNvPicPr>
              <a:picLocks noChangeAspect="1" noChangeArrowheads="1"/>
            </p:cNvPicPr>
            <p:nvPr/>
          </p:nvPicPr>
          <p:blipFill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tretch>
              <a:fillRect/>
            </a:stretch>
          </p:blipFill>
          <p:spPr bwMode="auto">
            <a:xfrm>
              <a:off x="1911475" y="1099721"/>
              <a:ext cx="484723" cy="4893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7" name="Picture 29" descr="Database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780347" y="1872719"/>
              <a:ext cx="486830" cy="4868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8" name="Picture 34"/>
            <p:cNvPicPr>
              <a:picLocks noChangeAspect="1" noChangeArrowheads="1"/>
            </p:cNvPicPr>
            <p:nvPr/>
          </p:nvPicPr>
          <p:blipFill>
            <a:blip r:embed="rId7" cstate="print"/>
            <a:stretch>
              <a:fillRect/>
            </a:stretch>
          </p:blipFill>
          <p:spPr bwMode="auto">
            <a:xfrm>
              <a:off x="1841317" y="2022125"/>
              <a:ext cx="625038" cy="34854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29" name="Content Placeholder 2"/>
            <p:cNvSpPr>
              <a:spLocks/>
            </p:cNvSpPr>
            <p:nvPr/>
          </p:nvSpPr>
          <p:spPr bwMode="auto">
            <a:xfrm>
              <a:off x="1481665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1x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0" name="Content Placeholder 2"/>
            <p:cNvSpPr>
              <a:spLocks/>
            </p:cNvSpPr>
            <p:nvPr/>
          </p:nvSpPr>
          <p:spPr bwMode="auto">
            <a:xfrm>
              <a:off x="1515533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2x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1" name="Content Placeholder 2"/>
            <p:cNvSpPr>
              <a:spLocks/>
            </p:cNvSpPr>
            <p:nvPr/>
          </p:nvSpPr>
          <p:spPr bwMode="auto">
            <a:xfrm>
              <a:off x="355597" y="1151465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5x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  <p:sp>
          <p:nvSpPr>
            <p:cNvPr id="132" name="Content Placeholder 2"/>
            <p:cNvSpPr>
              <a:spLocks/>
            </p:cNvSpPr>
            <p:nvPr/>
          </p:nvSpPr>
          <p:spPr bwMode="auto">
            <a:xfrm>
              <a:off x="355597" y="1938864"/>
              <a:ext cx="440266" cy="4233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lIns="0" tIns="0" rIns="0" bIns="0"/>
            <a:lstStyle/>
            <a:p>
              <a:pPr algn="ctr">
                <a:buClr>
                  <a:srgbClr val="4085A5"/>
                </a:buClr>
                <a:buSzPct val="70000"/>
                <a:buFont typeface="Wingdings" pitchFamily="2" charset="2"/>
                <a:buNone/>
              </a:pPr>
              <a:r>
                <a:rPr lang="en-US" sz="2800" dirty="0" smtClean="0">
                  <a:solidFill>
                    <a:srgbClr val="2D5F75"/>
                  </a:solidFill>
                  <a:latin typeface="Calibri" pitchFamily="34" charset="0"/>
                </a:rPr>
                <a:t>8x</a:t>
              </a:r>
              <a:endParaRPr lang="el-GR" sz="2800" dirty="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ym typeface="Symbol" pitchFamily="18" charset="2"/>
              </a:rPr>
              <a:t></a:t>
            </a:r>
            <a:r>
              <a:rPr lang="en-US" smtClean="0"/>
              <a:t>okeanos</a:t>
            </a:r>
            <a:r>
              <a:rPr lang="el-GR" smtClean="0"/>
              <a:t> </a:t>
            </a:r>
            <a:r>
              <a:rPr lang="en-US" smtClean="0"/>
              <a:t>service</a:t>
            </a:r>
            <a:endParaRPr lang="el-GR" dirty="0" smtClean="0"/>
          </a:p>
        </p:txBody>
      </p:sp>
      <p:sp>
        <p:nvSpPr>
          <p:cNvPr id="39938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Goal: Production-quality </a:t>
            </a:r>
            <a:r>
              <a:rPr lang="en-US" dirty="0" err="1" smtClean="0"/>
              <a:t>IaaS</a:t>
            </a:r>
            <a:endParaRPr lang="en-US" dirty="0" smtClean="0"/>
          </a:p>
          <a:p>
            <a:r>
              <a:rPr lang="en-US" dirty="0" smtClean="0"/>
              <a:t>Beta in Dec, current Alpha: &gt;1600 VMs / &gt;1000 users</a:t>
            </a:r>
          </a:p>
          <a:p>
            <a:r>
              <a:rPr lang="en-US" dirty="0" smtClean="0"/>
              <a:t>Target group: GRNET’s customers</a:t>
            </a:r>
          </a:p>
          <a:p>
            <a:pPr lvl="1"/>
            <a:r>
              <a:rPr lang="en-US" dirty="0" smtClean="0"/>
              <a:t>direct: IT </a:t>
            </a:r>
            <a:r>
              <a:rPr lang="en-US" dirty="0" err="1" smtClean="0"/>
              <a:t>depts</a:t>
            </a:r>
            <a:r>
              <a:rPr lang="en-US" dirty="0" smtClean="0"/>
              <a:t> of connected institutions</a:t>
            </a:r>
          </a:p>
          <a:p>
            <a:pPr lvl="1"/>
            <a:r>
              <a:rPr lang="en-US" dirty="0" smtClean="0"/>
              <a:t>indirect: university students, researchers in academia</a:t>
            </a:r>
          </a:p>
          <a:p>
            <a:r>
              <a:rPr lang="en-US" dirty="0" smtClean="0"/>
              <a:t>Users manage resources over</a:t>
            </a:r>
          </a:p>
          <a:p>
            <a:pPr lvl="1"/>
            <a:r>
              <a:rPr lang="en-US" dirty="0" smtClean="0"/>
              <a:t>a simple, elegant UI, or</a:t>
            </a:r>
          </a:p>
          <a:p>
            <a:pPr lvl="1"/>
            <a:r>
              <a:rPr lang="en-US" dirty="0" smtClean="0"/>
              <a:t>a REST API, for full programmatic control</a:t>
            </a:r>
            <a:endParaRPr lang="el-GR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 pitchFamily="18" charset="2"/>
              </a:rPr>
              <a:t></a:t>
            </a:r>
            <a:r>
              <a:rPr lang="en-US" dirty="0" err="1" smtClean="0"/>
              <a:t>okeanos</a:t>
            </a:r>
            <a:r>
              <a:rPr lang="en-US" dirty="0" smtClean="0"/>
              <a:t> features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Compute/Network Service: </a:t>
            </a:r>
            <a:r>
              <a:rPr lang="en-US" dirty="0" smtClean="0"/>
              <a:t>Cyclades</a:t>
            </a:r>
          </a:p>
          <a:p>
            <a:r>
              <a:rPr lang="en-US" b="1" dirty="0" smtClean="0"/>
              <a:t>File Storage Service: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b="1" dirty="0" smtClean="0"/>
              <a:t>Image Service: </a:t>
            </a:r>
            <a:r>
              <a:rPr lang="en-US" dirty="0" smtClean="0"/>
              <a:t>Plankton</a:t>
            </a:r>
          </a:p>
          <a:p>
            <a:r>
              <a:rPr lang="en-US" b="1" dirty="0" smtClean="0"/>
              <a:t>Identity Service: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r>
              <a:rPr lang="en-US" b="1" dirty="0" smtClean="0"/>
              <a:t>Volume Service: </a:t>
            </a:r>
            <a:r>
              <a:rPr lang="en-US" dirty="0" smtClean="0"/>
              <a:t>Archipelago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Rationale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How it all started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685794"/>
          </a:xfrm>
        </p:spPr>
        <p:txBody>
          <a:bodyPr/>
          <a:lstStyle/>
          <a:p>
            <a:r>
              <a:rPr lang="en-US" dirty="0" smtClean="0"/>
              <a:t>Need for easy, secure access to GRNET’s datacenters</a:t>
            </a:r>
          </a:p>
          <a:p>
            <a:pPr lvl="1"/>
            <a:r>
              <a:rPr lang="en-US" dirty="0" smtClean="0"/>
              <a:t>User friendliness, simplicity</a:t>
            </a:r>
          </a:p>
          <a:p>
            <a:r>
              <a:rPr lang="en-US" dirty="0" smtClean="0"/>
              <a:t>Scalable to the thousands</a:t>
            </a:r>
          </a:p>
          <a:p>
            <a:pPr lvl="1"/>
            <a:r>
              <a:rPr lang="en-US" dirty="0" smtClean="0"/>
              <a:t>#VMs, TBs, users (</a:t>
            </a:r>
            <a:r>
              <a:rPr lang="en-US" dirty="0" err="1" smtClean="0"/>
              <a:t>Pithos</a:t>
            </a:r>
            <a:r>
              <a:rPr lang="en-US" dirty="0" smtClean="0"/>
              <a:t>: </a:t>
            </a:r>
            <a:r>
              <a:rPr lang="en-US" dirty="0" smtClean="0">
                <a:sym typeface="Symbol"/>
              </a:rPr>
              <a:t>10k)</a:t>
            </a:r>
          </a:p>
          <a:p>
            <a:r>
              <a:rPr lang="en-US" dirty="0" smtClean="0"/>
              <a:t>running within GRNET’s AAI Federation</a:t>
            </a:r>
          </a:p>
          <a:p>
            <a:r>
              <a:rPr lang="en-US" dirty="0" smtClean="0"/>
              <a:t>Resell or build your own?</a:t>
            </a:r>
          </a:p>
          <a:p>
            <a:pPr lvl="1"/>
            <a:r>
              <a:rPr lang="en-US" dirty="0" err="1" smtClean="0"/>
              <a:t>IaaS</a:t>
            </a:r>
            <a:r>
              <a:rPr lang="en-US" dirty="0" smtClean="0"/>
              <a:t> cloud provider, vendor, or own infrastructure?</a:t>
            </a:r>
          </a:p>
          <a:p>
            <a:pPr lvl="1"/>
            <a:r>
              <a:rPr lang="en-US" dirty="0" smtClean="0"/>
              <a:t>It all depends on your needs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Build on commercial </a:t>
            </a:r>
            <a:r>
              <a:rPr lang="en-US" dirty="0" err="1" smtClean="0"/>
              <a:t>IaaS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771650"/>
            <a:ext cx="8686800" cy="4815267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Commercial </a:t>
            </a:r>
            <a:r>
              <a:rPr lang="en-US" dirty="0" err="1" smtClean="0"/>
              <a:t>IaaS</a:t>
            </a:r>
            <a:endParaRPr lang="en-US" dirty="0" smtClean="0"/>
          </a:p>
          <a:p>
            <a:pPr lvl="1"/>
            <a:r>
              <a:rPr lang="en-US" dirty="0" smtClean="0"/>
              <a:t>Amazon EC2 not an end-user service</a:t>
            </a:r>
          </a:p>
          <a:p>
            <a:pPr lvl="1"/>
            <a:r>
              <a:rPr lang="en-US" dirty="0" smtClean="0"/>
              <a:t>Need to develop custom UI, AAI layers</a:t>
            </a:r>
          </a:p>
          <a:p>
            <a:pPr lvl="1"/>
            <a:r>
              <a:rPr lang="en-US" dirty="0" smtClean="0"/>
              <a:t>Vendor lock-in</a:t>
            </a:r>
          </a:p>
          <a:p>
            <a:pPr lvl="1"/>
            <a:r>
              <a:rPr lang="en-US" dirty="0" smtClean="0"/>
              <a:t>Unsuitable for IT </a:t>
            </a:r>
            <a:r>
              <a:rPr lang="en-US" dirty="0" err="1" smtClean="0"/>
              <a:t>depts</a:t>
            </a:r>
            <a:endParaRPr lang="en-US" dirty="0" smtClean="0"/>
          </a:p>
          <a:p>
            <a:pPr lvl="2"/>
            <a:r>
              <a:rPr lang="en-US" dirty="0" smtClean="0"/>
              <a:t>persistent, long-term servers</a:t>
            </a:r>
          </a:p>
          <a:p>
            <a:pPr lvl="2"/>
            <a:r>
              <a:rPr lang="en-US" dirty="0" smtClean="0"/>
              <a:t>custom networking requirements</a:t>
            </a:r>
          </a:p>
          <a:p>
            <a:r>
              <a:rPr lang="en-US" dirty="0" smtClean="0"/>
              <a:t>GRNET has invested heavily in its core network</a:t>
            </a:r>
          </a:p>
          <a:p>
            <a:pPr lvl="1"/>
            <a:r>
              <a:rPr lang="en-US" dirty="0" smtClean="0"/>
              <a:t>&gt; 8000km of dark fiber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Bring vendor into datacenter?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771650"/>
            <a:ext cx="8686801" cy="4457699"/>
          </a:xfrm>
        </p:spPr>
        <p:txBody>
          <a:bodyPr>
            <a:normAutofit fontScale="92500"/>
          </a:bodyPr>
          <a:lstStyle/>
          <a:p>
            <a:r>
              <a:rPr lang="en-US" dirty="0" smtClean="0"/>
              <a:t>Hypervisor lock-in</a:t>
            </a:r>
          </a:p>
          <a:p>
            <a:r>
              <a:rPr lang="en-US" dirty="0" smtClean="0"/>
              <a:t>Is a turn-key solution suitable for a public cloud?</a:t>
            </a:r>
          </a:p>
          <a:p>
            <a:r>
              <a:rPr lang="en-US" dirty="0" smtClean="0"/>
              <a:t>Building public clouds is an ongoing process</a:t>
            </a:r>
          </a:p>
          <a:p>
            <a:pPr lvl="1"/>
            <a:r>
              <a:rPr lang="en-US" dirty="0" smtClean="0"/>
              <a:t>Manageable by GRNET’s operation</a:t>
            </a:r>
          </a:p>
          <a:p>
            <a:pPr lvl="1"/>
            <a:r>
              <a:rPr lang="en-US" dirty="0" smtClean="0"/>
              <a:t>Integrated into the rest of the infrastructure</a:t>
            </a:r>
          </a:p>
          <a:p>
            <a:pPr lvl="1"/>
            <a:r>
              <a:rPr lang="en-US" dirty="0" smtClean="0"/>
              <a:t>Scaling to thousands of users</a:t>
            </a:r>
          </a:p>
          <a:p>
            <a:r>
              <a:rPr lang="en-US" dirty="0" smtClean="0"/>
              <a:t>Build on existing know-how</a:t>
            </a:r>
          </a:p>
          <a:p>
            <a:r>
              <a:rPr lang="en-US" dirty="0" smtClean="0"/>
              <a:t>Gain know-how, build own </a:t>
            </a:r>
            <a:r>
              <a:rPr lang="en-US" dirty="0" err="1" smtClean="0"/>
              <a:t>IaaS</a:t>
            </a:r>
            <a:r>
              <a:rPr lang="en-US" dirty="0" smtClean="0"/>
              <a:t> </a:t>
            </a:r>
            <a:r>
              <a:rPr lang="el-GR" dirty="0" smtClean="0">
                <a:sym typeface="Symbol" pitchFamily="18" charset="2"/>
              </a:rPr>
              <a:t></a:t>
            </a:r>
            <a:r>
              <a:rPr lang="en-US" dirty="0" smtClean="0">
                <a:sym typeface="Symbol" pitchFamily="18" charset="2"/>
              </a:rPr>
              <a:t>  reuse for own services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about </a:t>
            </a:r>
            <a:r>
              <a:rPr lang="en-US" dirty="0" err="1" smtClean="0"/>
              <a:t>opensource</a:t>
            </a:r>
            <a:r>
              <a:rPr lang="en-US" dirty="0" smtClean="0"/>
              <a:t>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OpenStack</a:t>
            </a:r>
            <a:r>
              <a:rPr lang="en-US" dirty="0" smtClean="0"/>
              <a:t>, Eucalyptus, </a:t>
            </a:r>
            <a:r>
              <a:rPr lang="en-US" dirty="0" err="1" smtClean="0"/>
              <a:t>OpenNebula</a:t>
            </a:r>
            <a:r>
              <a:rPr lang="en-US" dirty="0" smtClean="0"/>
              <a:t> </a:t>
            </a:r>
          </a:p>
          <a:p>
            <a:r>
              <a:rPr lang="en-US" dirty="0" smtClean="0"/>
              <a:t>Need a mature </a:t>
            </a:r>
            <a:r>
              <a:rPr lang="en-US" dirty="0" err="1" smtClean="0"/>
              <a:t>opensource</a:t>
            </a:r>
            <a:r>
              <a:rPr lang="en-US" dirty="0" smtClean="0"/>
              <a:t> core to </a:t>
            </a:r>
            <a:r>
              <a:rPr lang="en-US" i="1" dirty="0" smtClean="0"/>
              <a:t>build </a:t>
            </a:r>
            <a:r>
              <a:rPr lang="en-US" dirty="0" smtClean="0"/>
              <a:t>around</a:t>
            </a:r>
          </a:p>
          <a:p>
            <a:r>
              <a:rPr lang="en-US" dirty="0" smtClean="0"/>
              <a:t>Maturity, production-readiness?</a:t>
            </a:r>
          </a:p>
          <a:p>
            <a:pPr lvl="1"/>
            <a:r>
              <a:rPr lang="en-US" dirty="0" smtClean="0"/>
              <a:t>proven in production environments, predictable</a:t>
            </a:r>
          </a:p>
          <a:p>
            <a:r>
              <a:rPr lang="en-US" dirty="0" smtClean="0"/>
              <a:t>Extensibility?</a:t>
            </a:r>
          </a:p>
          <a:p>
            <a:r>
              <a:rPr lang="en-US" dirty="0" smtClean="0"/>
              <a:t>Flexibility?</a:t>
            </a:r>
            <a:endParaRPr lang="el-GR" dirty="0" smtClean="0"/>
          </a:p>
          <a:p>
            <a:r>
              <a:rPr lang="en-US" dirty="0" smtClean="0"/>
              <a:t>Upgradeability, maintainability</a:t>
            </a:r>
            <a:r>
              <a:rPr lang="el-GR" dirty="0" smtClean="0"/>
              <a:t>?</a:t>
            </a:r>
            <a:endParaRPr lang="en-US" dirty="0" smtClean="0"/>
          </a:p>
          <a:p>
            <a:pPr>
              <a:buNone/>
            </a:pPr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Design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decisions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Reuse existing components</a:t>
            </a:r>
          </a:p>
          <a:p>
            <a:endParaRPr lang="en-US" dirty="0" smtClean="0"/>
          </a:p>
          <a:p>
            <a:r>
              <a:rPr lang="en-US" dirty="0" smtClean="0"/>
              <a:t>Build on Google Ganeti</a:t>
            </a:r>
          </a:p>
          <a:p>
            <a:endParaRPr lang="en-US" dirty="0" smtClean="0"/>
          </a:p>
          <a:p>
            <a:r>
              <a:rPr lang="en-US" dirty="0" smtClean="0"/>
              <a:t>target commodity hardware</a:t>
            </a:r>
          </a:p>
          <a:p>
            <a:endParaRPr lang="en-US" dirty="0" smtClean="0"/>
          </a:p>
          <a:p>
            <a:r>
              <a:rPr lang="en-US" dirty="0" smtClean="0"/>
              <a:t>release to the community as </a:t>
            </a:r>
            <a:r>
              <a:rPr lang="en-US" dirty="0" err="1" smtClean="0"/>
              <a:t>opensource</a:t>
            </a:r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 design principles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No need to make the world</a:t>
            </a:r>
          </a:p>
          <a:p>
            <a:r>
              <a:rPr lang="en-US" dirty="0" smtClean="0"/>
              <a:t>No need to support </a:t>
            </a:r>
            <a:r>
              <a:rPr lang="en-US" i="1" dirty="0" smtClean="0"/>
              <a:t>everything</a:t>
            </a:r>
          </a:p>
          <a:p>
            <a:pPr lvl="1"/>
            <a:r>
              <a:rPr lang="en-US" dirty="0" smtClean="0"/>
              <a:t>Service developed and maintained by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10-15 people</a:t>
            </a:r>
          </a:p>
          <a:p>
            <a:r>
              <a:rPr lang="en-US" dirty="0" smtClean="0"/>
              <a:t>Start from the architecture…</a:t>
            </a:r>
          </a:p>
          <a:p>
            <a:pPr lvl="1"/>
            <a:r>
              <a:rPr lang="en-US" dirty="0" smtClean="0"/>
              <a:t>…then discover, combine, reuse the right components</a:t>
            </a:r>
          </a:p>
          <a:p>
            <a:r>
              <a:rPr lang="en-US" dirty="0" smtClean="0"/>
              <a:t>And for everything that’s not already available</a:t>
            </a:r>
          </a:p>
          <a:p>
            <a:pPr lvl="1"/>
            <a:r>
              <a:rPr lang="en-US" dirty="0" smtClean="0"/>
              <a:t>Do it yourself!</a:t>
            </a:r>
          </a:p>
          <a:p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l-GR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00100" y="962025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Jigsaw puzzle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38300"/>
            <a:ext cx="8686800" cy="4933950"/>
          </a:xfrm>
        </p:spPr>
        <p:txBody>
          <a:bodyPr>
            <a:normAutofit lnSpcReduction="10000"/>
          </a:bodyPr>
          <a:lstStyle/>
          <a:p>
            <a:r>
              <a:rPr lang="en-US" smtClean="0"/>
              <a:t>Synnefo</a:t>
            </a:r>
          </a:p>
          <a:p>
            <a:pPr lvl="1"/>
            <a:r>
              <a:rPr lang="en-US" smtClean="0"/>
              <a:t>custom cloud management software to power </a:t>
            </a:r>
            <a:r>
              <a:rPr lang="en-US" b="1" smtClean="0">
                <a:sym typeface="Symbol"/>
              </a:rPr>
              <a:t></a:t>
            </a:r>
            <a:r>
              <a:rPr lang="en-US" smtClean="0"/>
              <a:t>okeanos</a:t>
            </a:r>
          </a:p>
          <a:p>
            <a:r>
              <a:rPr lang="en-US" smtClean="0"/>
              <a:t>Google Ganeti backend</a:t>
            </a:r>
          </a:p>
          <a:p>
            <a:pPr lvl="1"/>
            <a:r>
              <a:rPr lang="en-US" smtClean="0"/>
              <a:t>VM cluster management: physical nodes, VMs, migrations</a:t>
            </a:r>
          </a:p>
          <a:p>
            <a:r>
              <a:rPr lang="en-US" smtClean="0"/>
              <a:t>OpenStack APIs: Compute API v1.1, Object Storage API</a:t>
            </a:r>
          </a:p>
          <a:p>
            <a:pPr lvl="1"/>
            <a:r>
              <a:rPr lang="en-US" smtClean="0"/>
              <a:t>with custom extensions whenever necessary</a:t>
            </a:r>
          </a:p>
          <a:p>
            <a:r>
              <a:rPr lang="en-US" smtClean="0"/>
              <a:t>Then everything comes together</a:t>
            </a:r>
          </a:p>
          <a:p>
            <a:pPr lvl="1"/>
            <a:r>
              <a:rPr lang="en-US" smtClean="0"/>
              <a:t>UI, Networking, Images, Storage, Monitoring, Identity management, Accounting, Billing, Clients, Helpdesk</a:t>
            </a:r>
          </a:p>
          <a:p>
            <a:pPr lvl="1"/>
            <a:endParaRPr lang="en-US" smtClean="0"/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No need to reinvent the wheel</a:t>
            </a:r>
          </a:p>
          <a:p>
            <a:r>
              <a:rPr lang="en-US" dirty="0" smtClean="0"/>
              <a:t>Scalable, proven software infrastructure</a:t>
            </a:r>
          </a:p>
          <a:p>
            <a:pPr lvl="1"/>
            <a:r>
              <a:rPr lang="en-US" dirty="0" smtClean="0"/>
              <a:t>Built with reliability and redundancy in mind</a:t>
            </a:r>
          </a:p>
          <a:p>
            <a:pPr lvl="1"/>
            <a:r>
              <a:rPr lang="en-US" dirty="0" smtClean="0"/>
              <a:t>Combines open components (KVM, LVM, DRBD)</a:t>
            </a:r>
          </a:p>
          <a:p>
            <a:pPr lvl="1"/>
            <a:r>
              <a:rPr lang="en-US" dirty="0" smtClean="0"/>
              <a:t>Well-maintained, readable code</a:t>
            </a:r>
          </a:p>
          <a:p>
            <a:r>
              <a:rPr lang="en-US" dirty="0" smtClean="0"/>
              <a:t>VM cluster management in production is</a:t>
            </a:r>
            <a:br>
              <a:rPr lang="en-US" dirty="0" smtClean="0"/>
            </a:br>
            <a:r>
              <a:rPr lang="en-US" dirty="0" smtClean="0"/>
              <a:t>serious business</a:t>
            </a:r>
          </a:p>
          <a:p>
            <a:pPr lvl="1"/>
            <a:r>
              <a:rPr lang="en-US" dirty="0" smtClean="0"/>
              <a:t>reliable VM control, VM migrations, resource allocation</a:t>
            </a:r>
          </a:p>
          <a:p>
            <a:pPr lvl="1"/>
            <a:r>
              <a:rPr lang="en-US" dirty="0" smtClean="0"/>
              <a:t>handling node downtime, software upgrades</a:t>
            </a:r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Why Ganeti?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GRNET already had long experience with Ganeti</a:t>
            </a:r>
          </a:p>
          <a:p>
            <a:pPr lvl="1"/>
            <a:r>
              <a:rPr lang="en-US" dirty="0" smtClean="0">
                <a:sym typeface="Symbol"/>
              </a:rPr>
              <a:t>provides </a:t>
            </a:r>
            <a:r>
              <a:rPr lang="en-US" dirty="0" smtClean="0"/>
              <a:t>280 VMs to NOCs through the </a:t>
            </a:r>
            <a:r>
              <a:rPr lang="en-US" dirty="0" err="1" smtClean="0"/>
              <a:t>ViMa</a:t>
            </a:r>
            <a:r>
              <a:rPr lang="en-US" dirty="0" smtClean="0"/>
              <a:t> service</a:t>
            </a:r>
          </a:p>
          <a:p>
            <a:pPr lvl="1"/>
            <a:r>
              <a:rPr lang="en-US" dirty="0" smtClean="0"/>
              <a:t>involved in development, contributing patches upstream</a:t>
            </a:r>
          </a:p>
          <a:p>
            <a:endParaRPr lang="en-US" dirty="0" smtClean="0"/>
          </a:p>
          <a:p>
            <a:r>
              <a:rPr lang="en-US" dirty="0" smtClean="0"/>
              <a:t>Build on existing know-how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smtClean="0"/>
              <a:t>okeanos</a:t>
            </a:r>
          </a:p>
          <a:p>
            <a:pPr lvl="1"/>
            <a:r>
              <a:rPr lang="en-US" dirty="0" smtClean="0"/>
              <a:t>Common backend, common fixes</a:t>
            </a:r>
          </a:p>
          <a:p>
            <a:pPr lvl="1"/>
            <a:r>
              <a:rPr lang="en-US" dirty="0" smtClean="0"/>
              <a:t>reuse of experience and operational procedures</a:t>
            </a:r>
          </a:p>
          <a:p>
            <a:pPr lvl="1"/>
            <a:r>
              <a:rPr lang="en-US" dirty="0" smtClean="0"/>
              <a:t>simplified, less error-prone deployment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Platform</a:t>
            </a:r>
            <a:endParaRPr lang="el-GR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" name="Picture 33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67959" y="1504833"/>
            <a:ext cx="1057707" cy="1003131"/>
          </a:xfrm>
          <a:prstGeom prst="rect">
            <a:avLst/>
          </a:prstGeom>
        </p:spPr>
      </p:pic>
      <p:pic>
        <p:nvPicPr>
          <p:cNvPr id="33" name="Picture 32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066826" y="1504833"/>
            <a:ext cx="1057707" cy="1003131"/>
          </a:xfrm>
          <a:prstGeom prst="rect">
            <a:avLst/>
          </a:prstGeom>
        </p:spPr>
      </p:pic>
      <p:pic>
        <p:nvPicPr>
          <p:cNvPr id="31" name="Picture 30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853856" y="1796223"/>
            <a:ext cx="980604" cy="980604"/>
          </a:xfrm>
          <a:prstGeom prst="rect">
            <a:avLst/>
          </a:prstGeom>
        </p:spPr>
      </p:pic>
      <p:pic>
        <p:nvPicPr>
          <p:cNvPr id="29" name="Picture 28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12360" y="1767300"/>
            <a:ext cx="1057707" cy="1003131"/>
          </a:xfrm>
          <a:prstGeom prst="rect">
            <a:avLst/>
          </a:prstGeom>
        </p:spPr>
      </p:pic>
      <p:pic>
        <p:nvPicPr>
          <p:cNvPr id="30" name="Picture 29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005326" y="1796223"/>
            <a:ext cx="980604" cy="98060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Software Stack</a:t>
            </a:r>
            <a:endParaRPr lang="el-GR" dirty="0"/>
          </a:p>
        </p:txBody>
      </p:sp>
      <p:sp>
        <p:nvSpPr>
          <p:cNvPr id="19" name="AutoShape 10"/>
          <p:cNvSpPr>
            <a:spLocks noChangeArrowheads="1"/>
          </p:cNvSpPr>
          <p:nvPr/>
        </p:nvSpPr>
        <p:spPr bwMode="auto">
          <a:xfrm>
            <a:off x="2056484" y="3545300"/>
            <a:ext cx="5031032" cy="2905125"/>
          </a:xfrm>
          <a:prstGeom prst="roundRect">
            <a:avLst>
              <a:gd name="adj" fmla="val 6258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users,</a:t>
            </a:r>
          </a:p>
          <a:p>
            <a:r>
              <a:rPr lang="en-US" b="1" dirty="0" smtClean="0"/>
              <a:t>multiple resources</a:t>
            </a:r>
          </a:p>
        </p:txBody>
      </p:sp>
      <p:sp>
        <p:nvSpPr>
          <p:cNvPr id="18" name="AutoShape 10"/>
          <p:cNvSpPr>
            <a:spLocks noChangeArrowheads="1"/>
          </p:cNvSpPr>
          <p:nvPr/>
        </p:nvSpPr>
        <p:spPr bwMode="auto">
          <a:xfrm>
            <a:off x="2925090" y="4545425"/>
            <a:ext cx="4067175" cy="1800225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Multiple VMs</a:t>
            </a:r>
          </a:p>
          <a:p>
            <a:r>
              <a:rPr lang="en-US" b="1" dirty="0" smtClean="0"/>
              <a:t>on cluster</a:t>
            </a:r>
          </a:p>
        </p:txBody>
      </p:sp>
      <p:sp>
        <p:nvSpPr>
          <p:cNvPr id="17" name="AutoShape 10"/>
          <p:cNvSpPr>
            <a:spLocks noChangeArrowheads="1"/>
          </p:cNvSpPr>
          <p:nvPr/>
        </p:nvSpPr>
        <p:spPr bwMode="auto">
          <a:xfrm>
            <a:off x="3715665" y="5355051"/>
            <a:ext cx="3181350" cy="866774"/>
          </a:xfrm>
          <a:prstGeom prst="roundRect">
            <a:avLst>
              <a:gd name="adj" fmla="val 9890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b="1" dirty="0" smtClean="0"/>
              <a:t>Single</a:t>
            </a:r>
            <a:br>
              <a:rPr lang="en-US" b="1" dirty="0" smtClean="0"/>
            </a:br>
            <a:r>
              <a:rPr lang="en-US" b="1" dirty="0" smtClean="0"/>
              <a:t>VM</a:t>
            </a:r>
          </a:p>
        </p:txBody>
      </p:sp>
      <p:sp>
        <p:nvSpPr>
          <p:cNvPr id="7" name="AutoShape 10"/>
          <p:cNvSpPr>
            <a:spLocks noChangeArrowheads="1"/>
          </p:cNvSpPr>
          <p:nvPr/>
        </p:nvSpPr>
        <p:spPr bwMode="auto">
          <a:xfrm>
            <a:off x="4496259" y="38370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err="1" smtClean="0"/>
              <a:t>Synnefo</a:t>
            </a:r>
            <a:endParaRPr lang="en-US" sz="2000" b="1" dirty="0" smtClean="0"/>
          </a:p>
        </p:txBody>
      </p:sp>
      <p:sp>
        <p:nvSpPr>
          <p:cNvPr id="10" name="AutoShape 10"/>
          <p:cNvSpPr>
            <a:spLocks noChangeArrowheads="1"/>
          </p:cNvSpPr>
          <p:nvPr/>
        </p:nvSpPr>
        <p:spPr bwMode="auto">
          <a:xfrm>
            <a:off x="4486734" y="470698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Ganeti</a:t>
            </a:r>
          </a:p>
        </p:txBody>
      </p:sp>
      <p:sp>
        <p:nvSpPr>
          <p:cNvPr id="11" name="AutoShape 10"/>
          <p:cNvSpPr>
            <a:spLocks noChangeArrowheads="1"/>
          </p:cNvSpPr>
          <p:nvPr/>
        </p:nvSpPr>
        <p:spPr bwMode="auto">
          <a:xfrm>
            <a:off x="4486734" y="5576939"/>
            <a:ext cx="2286455" cy="51725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KVM</a:t>
            </a:r>
          </a:p>
        </p:txBody>
      </p:sp>
      <p:sp>
        <p:nvSpPr>
          <p:cNvPr id="14" name="Line 13"/>
          <p:cNvSpPr>
            <a:spLocks noChangeShapeType="1"/>
          </p:cNvSpPr>
          <p:nvPr/>
        </p:nvSpPr>
        <p:spPr bwMode="auto">
          <a:xfrm rot="5400000">
            <a:off x="5230935" y="3392106"/>
            <a:ext cx="874712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" name="TextBox 15"/>
          <p:cNvSpPr txBox="1"/>
          <p:nvPr/>
        </p:nvSpPr>
        <p:spPr>
          <a:xfrm>
            <a:off x="5630190" y="3088100"/>
            <a:ext cx="111581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b="1" dirty="0" smtClean="0"/>
              <a:t>REST API</a:t>
            </a:r>
            <a:endParaRPr lang="el-GR" sz="2000" b="1" dirty="0" smtClean="0"/>
          </a:p>
        </p:txBody>
      </p:sp>
      <p:pic>
        <p:nvPicPr>
          <p:cNvPr id="25" name="Picture 24" descr="user-m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24027" y="1928167"/>
            <a:ext cx="1057707" cy="1003131"/>
          </a:xfrm>
          <a:prstGeom prst="rect">
            <a:avLst/>
          </a:prstGeom>
        </p:spPr>
      </p:pic>
      <p:pic>
        <p:nvPicPr>
          <p:cNvPr id="27" name="Picture 26" descr="user-f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16993" y="1948623"/>
            <a:ext cx="980604" cy="98060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18" grpId="0" animBg="1"/>
      <p:bldP spid="17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Rectangle 2"/>
          <p:cNvSpPr>
            <a:spLocks noChangeArrowheads="1"/>
          </p:cNvSpPr>
          <p:nvPr/>
        </p:nvSpPr>
        <p:spPr bwMode="auto">
          <a:xfrm>
            <a:off x="0" y="4908550"/>
            <a:ext cx="9144000" cy="9207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7" name="Rectangle 3"/>
          <p:cNvSpPr>
            <a:spLocks noChangeArrowheads="1"/>
          </p:cNvSpPr>
          <p:nvPr/>
        </p:nvSpPr>
        <p:spPr bwMode="auto">
          <a:xfrm>
            <a:off x="0" y="2644775"/>
            <a:ext cx="8212138" cy="195897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8" name="Rectangle 4"/>
          <p:cNvSpPr>
            <a:spLocks noChangeArrowheads="1"/>
          </p:cNvSpPr>
          <p:nvPr/>
        </p:nvSpPr>
        <p:spPr bwMode="auto">
          <a:xfrm>
            <a:off x="5900738" y="1300163"/>
            <a:ext cx="3241675" cy="806450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49" name="Rectangle 5"/>
          <p:cNvSpPr>
            <a:spLocks noChangeArrowheads="1"/>
          </p:cNvSpPr>
          <p:nvPr/>
        </p:nvSpPr>
        <p:spPr bwMode="auto">
          <a:xfrm>
            <a:off x="0" y="1295400"/>
            <a:ext cx="5764213" cy="796925"/>
          </a:xfrm>
          <a:prstGeom prst="rect">
            <a:avLst/>
          </a:prstGeom>
          <a:solidFill>
            <a:srgbClr val="93C4C8">
              <a:alpha val="50000"/>
            </a:srgbClr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1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smtClean="0">
                <a:solidFill>
                  <a:srgbClr val="2D5F75"/>
                </a:solidFill>
              </a:rPr>
              <a:t>Platform Design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sp>
        <p:nvSpPr>
          <p:cNvPr id="50182" name="Rectangle 7"/>
          <p:cNvSpPr>
            <a:spLocks noChangeArrowheads="1"/>
          </p:cNvSpPr>
          <p:nvPr/>
        </p:nvSpPr>
        <p:spPr bwMode="auto">
          <a:xfrm>
            <a:off x="0" y="2090738"/>
            <a:ext cx="9144000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3" name="Rectangle 8"/>
          <p:cNvSpPr>
            <a:spLocks noChangeArrowheads="1"/>
          </p:cNvSpPr>
          <p:nvPr/>
        </p:nvSpPr>
        <p:spPr bwMode="auto">
          <a:xfrm>
            <a:off x="-1588" y="4873625"/>
            <a:ext cx="9145588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0184" name="Text Box 9"/>
          <p:cNvSpPr txBox="1">
            <a:spLocks noChangeArrowheads="1"/>
          </p:cNvSpPr>
          <p:nvPr/>
        </p:nvSpPr>
        <p:spPr bwMode="auto">
          <a:xfrm>
            <a:off x="0" y="1493838"/>
            <a:ext cx="2824163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rgbClr val="2D5F75"/>
                </a:solidFill>
                <a:latin typeface="+mj-lt"/>
              </a:rPr>
              <a:t>user@home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sp>
        <p:nvSpPr>
          <p:cNvPr id="50185" name="Text Box 10"/>
          <p:cNvSpPr txBox="1">
            <a:spLocks noChangeArrowheads="1"/>
          </p:cNvSpPr>
          <p:nvPr/>
        </p:nvSpPr>
        <p:spPr bwMode="auto">
          <a:xfrm>
            <a:off x="7472363" y="1498600"/>
            <a:ext cx="2824162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>
                <a:solidFill>
                  <a:srgbClr val="2D5F75"/>
                </a:solidFill>
                <a:latin typeface="+mj-lt"/>
              </a:rPr>
              <a:t>admin@home</a:t>
            </a:r>
          </a:p>
        </p:txBody>
      </p:sp>
      <p:sp>
        <p:nvSpPr>
          <p:cNvPr id="108555" name="Rectangle 11"/>
          <p:cNvSpPr>
            <a:spLocks noChangeArrowheads="1"/>
          </p:cNvSpPr>
          <p:nvPr/>
        </p:nvSpPr>
        <p:spPr bwMode="auto">
          <a:xfrm>
            <a:off x="1695450" y="135413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56" name="Text Box 12"/>
          <p:cNvSpPr txBox="1">
            <a:spLocks noChangeArrowheads="1"/>
          </p:cNvSpPr>
          <p:nvPr/>
        </p:nvSpPr>
        <p:spPr bwMode="auto">
          <a:xfrm>
            <a:off x="1701801" y="1320801"/>
            <a:ext cx="1921932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</a:t>
            </a:r>
          </a:p>
        </p:txBody>
      </p:sp>
      <p:pic>
        <p:nvPicPr>
          <p:cNvPr id="108557" name="Picture 13" descr="firefox-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62125" y="1620838"/>
            <a:ext cx="314325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8" name="Picture 14" descr="opera-logo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124075" y="161448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59" name="Picture 15" descr="chrome-logo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08250" y="1620838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0" name="Picture 16" descr="Internet_Explorer_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60675" y="1606550"/>
            <a:ext cx="317500" cy="31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61" name="Picture 17" descr="safari-logo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27388" y="1604963"/>
            <a:ext cx="323850" cy="31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2" name="Rectangle 18"/>
          <p:cNvSpPr>
            <a:spLocks noChangeArrowheads="1"/>
          </p:cNvSpPr>
          <p:nvPr/>
        </p:nvSpPr>
        <p:spPr bwMode="auto">
          <a:xfrm>
            <a:off x="3749675" y="1360488"/>
            <a:ext cx="193198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3" name="Text Box 19"/>
          <p:cNvSpPr txBox="1">
            <a:spLocks noChangeArrowheads="1"/>
          </p:cNvSpPr>
          <p:nvPr/>
        </p:nvSpPr>
        <p:spPr bwMode="auto">
          <a:xfrm>
            <a:off x="3759201" y="1320801"/>
            <a:ext cx="1938866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CLI Client</a:t>
            </a:r>
          </a:p>
        </p:txBody>
      </p:sp>
      <p:pic>
        <p:nvPicPr>
          <p:cNvPr id="108564" name="Picture 20" descr="console_noshadow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590522" y="1655763"/>
            <a:ext cx="276225" cy="269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65" name="Rectangle 21"/>
          <p:cNvSpPr>
            <a:spLocks noChangeArrowheads="1"/>
          </p:cNvSpPr>
          <p:nvPr/>
        </p:nvSpPr>
        <p:spPr bwMode="auto">
          <a:xfrm>
            <a:off x="5978525" y="1360488"/>
            <a:ext cx="1493838" cy="6016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66" name="Text Box 22"/>
          <p:cNvSpPr txBox="1">
            <a:spLocks noChangeArrowheads="1"/>
          </p:cNvSpPr>
          <p:nvPr/>
        </p:nvSpPr>
        <p:spPr bwMode="auto">
          <a:xfrm>
            <a:off x="5994400" y="1320801"/>
            <a:ext cx="148166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Web Client 2</a:t>
            </a:r>
          </a:p>
        </p:txBody>
      </p:sp>
      <p:sp>
        <p:nvSpPr>
          <p:cNvPr id="50198" name="Text Box 23"/>
          <p:cNvSpPr txBox="1">
            <a:spLocks noChangeArrowheads="1"/>
          </p:cNvSpPr>
          <p:nvPr/>
        </p:nvSpPr>
        <p:spPr bwMode="auto">
          <a:xfrm>
            <a:off x="0" y="2671763"/>
            <a:ext cx="2824163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dirty="0">
                <a:solidFill>
                  <a:srgbClr val="2D5F75"/>
                </a:solidFill>
                <a:latin typeface="+mj-lt"/>
              </a:rPr>
              <a:t>GRNET</a:t>
            </a:r>
          </a:p>
          <a:p>
            <a:r>
              <a:rPr lang="en-US" dirty="0">
                <a:solidFill>
                  <a:srgbClr val="2D5F75"/>
                </a:solidFill>
                <a:latin typeface="+mj-lt"/>
              </a:rPr>
              <a:t>datacenter</a:t>
            </a:r>
          </a:p>
        </p:txBody>
      </p:sp>
      <p:pic>
        <p:nvPicPr>
          <p:cNvPr id="108568" name="Picture 24" descr="datacenter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9050" y="3353349"/>
            <a:ext cx="16383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5" name="Rectangle 31"/>
          <p:cNvSpPr>
            <a:spLocks noChangeArrowheads="1"/>
          </p:cNvSpPr>
          <p:nvPr/>
        </p:nvSpPr>
        <p:spPr bwMode="auto">
          <a:xfrm>
            <a:off x="7648575" y="2754313"/>
            <a:ext cx="417513" cy="172561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6" name="Text Box 32"/>
          <p:cNvSpPr txBox="1">
            <a:spLocks noChangeArrowheads="1"/>
          </p:cNvSpPr>
          <p:nvPr/>
        </p:nvSpPr>
        <p:spPr bwMode="auto">
          <a:xfrm rot="-5400000">
            <a:off x="7422356" y="3574256"/>
            <a:ext cx="8731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err="1">
                <a:solidFill>
                  <a:schemeClr val="bg1"/>
                </a:solidFill>
              </a:rPr>
              <a:t>Debian</a:t>
            </a:r>
            <a:endParaRPr lang="en-US" dirty="0">
              <a:solidFill>
                <a:schemeClr val="bg1"/>
              </a:solidFill>
            </a:endParaRPr>
          </a:p>
        </p:txBody>
      </p:sp>
      <p:pic>
        <p:nvPicPr>
          <p:cNvPr id="108577" name="Picture 33" descr="debian-logo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7743825" y="3009900"/>
            <a:ext cx="228600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78" name="Rectangle 34"/>
          <p:cNvSpPr>
            <a:spLocks noChangeArrowheads="1"/>
          </p:cNvSpPr>
          <p:nvPr/>
        </p:nvSpPr>
        <p:spPr bwMode="auto">
          <a:xfrm>
            <a:off x="1679575" y="5043488"/>
            <a:ext cx="5827713" cy="630237"/>
          </a:xfrm>
          <a:prstGeom prst="rect">
            <a:avLst/>
          </a:prstGeom>
          <a:solidFill>
            <a:schemeClr val="bg1"/>
          </a:solidFill>
          <a:ln w="9525">
            <a:solidFill>
              <a:srgbClr val="F67C18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chemeClr val="bg1"/>
              </a:solidFill>
            </a:endParaRPr>
          </a:p>
        </p:txBody>
      </p:sp>
      <p:sp>
        <p:nvSpPr>
          <p:cNvPr id="50210" name="Text Box 35"/>
          <p:cNvSpPr txBox="1">
            <a:spLocks noChangeArrowheads="1"/>
          </p:cNvSpPr>
          <p:nvPr/>
        </p:nvSpPr>
        <p:spPr bwMode="auto">
          <a:xfrm>
            <a:off x="0" y="5059363"/>
            <a:ext cx="1514475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 smtClean="0">
                <a:solidFill>
                  <a:srgbClr val="2D5F75"/>
                </a:solidFill>
                <a:latin typeface="+mj-lt"/>
              </a:rPr>
              <a:t>Virtual</a:t>
            </a:r>
            <a:br>
              <a:rPr lang="en-US" dirty="0" smtClean="0">
                <a:solidFill>
                  <a:srgbClr val="2D5F75"/>
                </a:solidFill>
                <a:latin typeface="+mj-lt"/>
              </a:rPr>
            </a:br>
            <a:r>
              <a:rPr lang="en-US" dirty="0" smtClean="0">
                <a:solidFill>
                  <a:srgbClr val="2D5F75"/>
                </a:solidFill>
                <a:latin typeface="+mj-lt"/>
              </a:rPr>
              <a:t>Hardware	</a:t>
            </a:r>
            <a:endParaRPr lang="en-US" dirty="0">
              <a:solidFill>
                <a:srgbClr val="2D5F75"/>
              </a:solidFill>
              <a:latin typeface="+mj-lt"/>
            </a:endParaRPr>
          </a:p>
        </p:txBody>
      </p:sp>
      <p:pic>
        <p:nvPicPr>
          <p:cNvPr id="108581" name="Picture 37" descr="fedora_machine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793875" y="5127625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2" name="Picture 38" descr="ubuntu_machine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3817938" y="513080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3" name="Picture 39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146425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4" name="Picture 40" descr="debian_machi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2468563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5" name="Picture 41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484688" y="512921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8586" name="Picture 42" descr="windows_machine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145088" y="5122863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87" name="Rectangle 43"/>
          <p:cNvSpPr>
            <a:spLocks noChangeArrowheads="1"/>
          </p:cNvSpPr>
          <p:nvPr/>
        </p:nvSpPr>
        <p:spPr bwMode="auto">
          <a:xfrm>
            <a:off x="59848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8" name="Rectangle 44"/>
          <p:cNvSpPr>
            <a:spLocks noChangeArrowheads="1"/>
          </p:cNvSpPr>
          <p:nvPr/>
        </p:nvSpPr>
        <p:spPr bwMode="auto">
          <a:xfrm>
            <a:off x="62007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89" name="Rectangle 45"/>
          <p:cNvSpPr>
            <a:spLocks noChangeArrowheads="1"/>
          </p:cNvSpPr>
          <p:nvPr/>
        </p:nvSpPr>
        <p:spPr bwMode="auto">
          <a:xfrm>
            <a:off x="6403975" y="5329238"/>
            <a:ext cx="103188" cy="100012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pic>
        <p:nvPicPr>
          <p:cNvPr id="108590" name="Picture 46" descr="kubuntu_machine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6929438" y="5124450"/>
            <a:ext cx="434975" cy="46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8591" name="Line 47"/>
          <p:cNvSpPr>
            <a:spLocks noChangeShapeType="1"/>
          </p:cNvSpPr>
          <p:nvPr/>
        </p:nvSpPr>
        <p:spPr bwMode="auto">
          <a:xfrm>
            <a:off x="2625725" y="1924050"/>
            <a:ext cx="0" cy="852488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2" name="Line 48"/>
          <p:cNvSpPr>
            <a:spLocks noChangeShapeType="1"/>
          </p:cNvSpPr>
          <p:nvPr/>
        </p:nvSpPr>
        <p:spPr bwMode="auto">
          <a:xfrm>
            <a:off x="4689475" y="1924050"/>
            <a:ext cx="0" cy="838200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4" name="Line 50"/>
          <p:cNvSpPr>
            <a:spLocks noChangeShapeType="1"/>
          </p:cNvSpPr>
          <p:nvPr/>
        </p:nvSpPr>
        <p:spPr bwMode="auto">
          <a:xfrm>
            <a:off x="4708525" y="4456113"/>
            <a:ext cx="0" cy="592137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595" name="Rectangle 51"/>
          <p:cNvSpPr>
            <a:spLocks noChangeArrowheads="1"/>
          </p:cNvSpPr>
          <p:nvPr/>
        </p:nvSpPr>
        <p:spPr bwMode="auto">
          <a:xfrm>
            <a:off x="4629150" y="324485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6" name="Rectangle 52"/>
          <p:cNvSpPr>
            <a:spLocks noChangeArrowheads="1"/>
          </p:cNvSpPr>
          <p:nvPr/>
        </p:nvSpPr>
        <p:spPr bwMode="auto">
          <a:xfrm>
            <a:off x="4635500" y="3860800"/>
            <a:ext cx="133350" cy="127000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7" name="Rectangle 53"/>
          <p:cNvSpPr>
            <a:spLocks noChangeArrowheads="1"/>
          </p:cNvSpPr>
          <p:nvPr/>
        </p:nvSpPr>
        <p:spPr bwMode="auto">
          <a:xfrm>
            <a:off x="1971675" y="2278063"/>
            <a:ext cx="3417888" cy="211137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8598" name="Rectangle 54"/>
          <p:cNvSpPr>
            <a:spLocks noChangeArrowheads="1"/>
          </p:cNvSpPr>
          <p:nvPr/>
        </p:nvSpPr>
        <p:spPr bwMode="auto">
          <a:xfrm>
            <a:off x="5965031" y="2279650"/>
            <a:ext cx="1547813" cy="211138"/>
          </a:xfrm>
          <a:prstGeom prst="rect">
            <a:avLst/>
          </a:prstGeom>
          <a:solidFill>
            <a:srgbClr val="F67C18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l-GR" dirty="0"/>
          </a:p>
        </p:txBody>
      </p:sp>
      <p:sp>
        <p:nvSpPr>
          <p:cNvPr id="108599" name="Text Box 55"/>
          <p:cNvSpPr txBox="1">
            <a:spLocks noChangeArrowheads="1"/>
          </p:cNvSpPr>
          <p:nvPr/>
        </p:nvSpPr>
        <p:spPr bwMode="auto">
          <a:xfrm>
            <a:off x="2366963" y="22336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>
                <a:solidFill>
                  <a:schemeClr val="bg1"/>
                </a:solidFill>
              </a:rPr>
              <a:t>OpenStack Compute API v1.1</a:t>
            </a:r>
          </a:p>
        </p:txBody>
      </p:sp>
      <p:sp>
        <p:nvSpPr>
          <p:cNvPr id="108603" name="Text Box 59"/>
          <p:cNvSpPr txBox="1">
            <a:spLocks noChangeArrowheads="1"/>
          </p:cNvSpPr>
          <p:nvPr/>
        </p:nvSpPr>
        <p:spPr bwMode="auto">
          <a:xfrm>
            <a:off x="1887538" y="4595813"/>
            <a:ext cx="2824162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1400" dirty="0">
                <a:solidFill>
                  <a:schemeClr val="bg1"/>
                </a:solidFill>
              </a:rPr>
              <a:t>Direct </a:t>
            </a:r>
            <a:r>
              <a:rPr lang="en-US" sz="1400" dirty="0" err="1" smtClean="0">
                <a:solidFill>
                  <a:schemeClr val="bg1"/>
                </a:solidFill>
              </a:rPr>
              <a:t>Outof</a:t>
            </a:r>
            <a:r>
              <a:rPr lang="en-US" sz="1400" dirty="0" smtClean="0">
                <a:solidFill>
                  <a:schemeClr val="bg1"/>
                </a:solidFill>
              </a:rPr>
              <a:t> </a:t>
            </a:r>
            <a:r>
              <a:rPr lang="en-US" sz="1400" dirty="0">
                <a:solidFill>
                  <a:schemeClr val="bg1"/>
                </a:solidFill>
              </a:rPr>
              <a:t>Band Access</a:t>
            </a:r>
          </a:p>
        </p:txBody>
      </p:sp>
      <p:sp>
        <p:nvSpPr>
          <p:cNvPr id="108569" name="Rectangle 25"/>
          <p:cNvSpPr>
            <a:spLocks noChangeArrowheads="1"/>
          </p:cNvSpPr>
          <p:nvPr/>
        </p:nvSpPr>
        <p:spPr bwMode="auto">
          <a:xfrm>
            <a:off x="1682750" y="2760663"/>
            <a:ext cx="5827713" cy="487362"/>
          </a:xfrm>
          <a:prstGeom prst="rect">
            <a:avLst/>
          </a:prstGeom>
          <a:solidFill>
            <a:srgbClr val="37728D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l-GR" sz="2000" b="1"/>
          </a:p>
        </p:txBody>
      </p:sp>
      <p:sp>
        <p:nvSpPr>
          <p:cNvPr id="108570" name="Text Box 26"/>
          <p:cNvSpPr txBox="1">
            <a:spLocks noChangeArrowheads="1"/>
          </p:cNvSpPr>
          <p:nvPr/>
        </p:nvSpPr>
        <p:spPr bwMode="auto">
          <a:xfrm>
            <a:off x="1684867" y="2808288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>
                <a:solidFill>
                  <a:schemeClr val="bg1"/>
                </a:solidFill>
              </a:rPr>
              <a:t>S</a:t>
            </a:r>
            <a:r>
              <a:rPr lang="en-US" dirty="0" smtClean="0">
                <a:solidFill>
                  <a:schemeClr val="bg1"/>
                </a:solidFill>
              </a:rPr>
              <a:t>ynnefo cloud management software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71" name="Rectangle 27"/>
          <p:cNvSpPr>
            <a:spLocks noChangeArrowheads="1"/>
          </p:cNvSpPr>
          <p:nvPr/>
        </p:nvSpPr>
        <p:spPr bwMode="auto">
          <a:xfrm>
            <a:off x="1679575" y="3376613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108573" name="Rectangle 29"/>
          <p:cNvSpPr>
            <a:spLocks noChangeArrowheads="1"/>
          </p:cNvSpPr>
          <p:nvPr/>
        </p:nvSpPr>
        <p:spPr bwMode="auto">
          <a:xfrm>
            <a:off x="1685925" y="3983038"/>
            <a:ext cx="5827713" cy="487362"/>
          </a:xfrm>
          <a:prstGeom prst="rect">
            <a:avLst/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en-US" sz="2000" b="1"/>
          </a:p>
        </p:txBody>
      </p:sp>
      <p:sp>
        <p:nvSpPr>
          <p:cNvPr id="60" name="Text Box 26"/>
          <p:cNvSpPr txBox="1">
            <a:spLocks noChangeArrowheads="1"/>
          </p:cNvSpPr>
          <p:nvPr/>
        </p:nvSpPr>
        <p:spPr bwMode="auto">
          <a:xfrm>
            <a:off x="1684867" y="34348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Google Ganeti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1" name="Text Box 26"/>
          <p:cNvSpPr txBox="1">
            <a:spLocks noChangeArrowheads="1"/>
          </p:cNvSpPr>
          <p:nvPr/>
        </p:nvSpPr>
        <p:spPr bwMode="auto">
          <a:xfrm>
            <a:off x="1684867" y="4044421"/>
            <a:ext cx="5816599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dirty="0" smtClean="0">
                <a:solidFill>
                  <a:schemeClr val="bg1"/>
                </a:solidFill>
              </a:rPr>
              <a:t>KVM</a:t>
            </a: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108593" name="Line 49"/>
          <p:cNvSpPr>
            <a:spLocks noChangeShapeType="1"/>
          </p:cNvSpPr>
          <p:nvPr/>
        </p:nvSpPr>
        <p:spPr bwMode="auto">
          <a:xfrm>
            <a:off x="6740525" y="1924050"/>
            <a:ext cx="0" cy="854075"/>
          </a:xfrm>
          <a:prstGeom prst="line">
            <a:avLst/>
          </a:prstGeom>
          <a:noFill/>
          <a:ln w="63500">
            <a:solidFill>
              <a:srgbClr val="F67C18"/>
            </a:solidFill>
            <a:round/>
            <a:headEnd type="triangle" w="med" len="med"/>
            <a:tailEnd type="triangle" w="med" len="med"/>
          </a:ln>
        </p:spPr>
        <p:txBody>
          <a:bodyPr/>
          <a:lstStyle/>
          <a:p>
            <a:endParaRPr lang="el-GR"/>
          </a:p>
        </p:txBody>
      </p:sp>
      <p:sp>
        <p:nvSpPr>
          <p:cNvPr id="108600" name="Text Box 56"/>
          <p:cNvSpPr txBox="1">
            <a:spLocks noChangeArrowheads="1"/>
          </p:cNvSpPr>
          <p:nvPr/>
        </p:nvSpPr>
        <p:spPr bwMode="auto">
          <a:xfrm>
            <a:off x="5967413" y="2266154"/>
            <a:ext cx="1543050" cy="2154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lIns="0" tIns="0" bIns="0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400" dirty="0" smtClean="0">
                <a:solidFill>
                  <a:schemeClr val="bg1"/>
                </a:solidFill>
              </a:rPr>
              <a:t>GRNET Proprietary</a:t>
            </a:r>
            <a:endParaRPr lang="en-US" sz="14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85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8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85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8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85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8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085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85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08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85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85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85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8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085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08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08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08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8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108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108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08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08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08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108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8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08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08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8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108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8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05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06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7" dur="500" fill="hold"/>
                                        <p:tgtEl>
                                          <p:spTgt spid="1085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8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2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13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14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5" dur="500" fill="hold"/>
                                        <p:tgtEl>
                                          <p:spTgt spid="10856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16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2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33" presetClass="emph" presetSubtype="0" fill="remove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0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animClr clrSpc="rgb" dir="cw">
                                      <p:cBhvr>
                                        <p:cTn id="121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  <p:set>
                                      <p:cBhvr>
                                        <p:cTn id="122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3" dur="500" fill="hold"/>
                                        <p:tgtEl>
                                          <p:spTgt spid="10856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24" dur="250" accel="50000" autoRev="1" fill="hold" tmFilter="0, 0; .33333, 1; 1, 1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65"/>
                                        </p:tgtEl>
                                      </p:cBhvr>
                                      <p:from x="100000" y="100000"/>
                                      <p:to x="100000" y="14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108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108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108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8" dur="500"/>
                                        <p:tgtEl>
                                          <p:spTgt spid="108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1" dur="500"/>
                                        <p:tgtEl>
                                          <p:spTgt spid="108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4" dur="500"/>
                                        <p:tgtEl>
                                          <p:spTgt spid="108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7" dur="500"/>
                                        <p:tgtEl>
                                          <p:spTgt spid="108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0" dur="500"/>
                                        <p:tgtEl>
                                          <p:spTgt spid="1085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3" dur="500"/>
                                        <p:tgtEl>
                                          <p:spTgt spid="108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6" dur="500"/>
                                        <p:tgtEl>
                                          <p:spTgt spid="1086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55" grpId="0" animBg="1"/>
      <p:bldP spid="108555" grpId="1" animBg="1"/>
      <p:bldP spid="108556" grpId="0"/>
      <p:bldP spid="108562" grpId="0" animBg="1"/>
      <p:bldP spid="108562" grpId="1" animBg="1"/>
      <p:bldP spid="108563" grpId="0"/>
      <p:bldP spid="108565" grpId="0" animBg="1"/>
      <p:bldP spid="108565" grpId="1" animBg="1"/>
      <p:bldP spid="108566" grpId="0"/>
      <p:bldP spid="108575" grpId="0" animBg="1"/>
      <p:bldP spid="108576" grpId="0"/>
      <p:bldP spid="108578" grpId="0" animBg="1"/>
      <p:bldP spid="108587" grpId="0" animBg="1"/>
      <p:bldP spid="108588" grpId="0" animBg="1"/>
      <p:bldP spid="108589" grpId="0" animBg="1"/>
      <p:bldP spid="108591" grpId="0" animBg="1"/>
      <p:bldP spid="108592" grpId="0" animBg="1"/>
      <p:bldP spid="108594" grpId="0" animBg="1"/>
      <p:bldP spid="108595" grpId="0" animBg="1"/>
      <p:bldP spid="108596" grpId="0" animBg="1"/>
      <p:bldP spid="108597" grpId="0" animBg="1"/>
      <p:bldP spid="108598" grpId="0" animBg="1"/>
      <p:bldP spid="108599" grpId="0"/>
      <p:bldP spid="108569" grpId="0" animBg="1"/>
      <p:bldP spid="108570" grpId="0"/>
      <p:bldP spid="108571" grpId="0" animBg="1"/>
      <p:bldP spid="108573" grpId="0" animBg="1"/>
      <p:bldP spid="60" grpId="0"/>
      <p:bldP spid="61" grpId="0"/>
      <p:bldP spid="108593" grpId="0" animBg="1"/>
      <p:bldP spid="10860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Features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1" name="Picture 2" descr="windows_mach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52500" y="1625600"/>
            <a:ext cx="727075" cy="784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2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smtClean="0">
                <a:solidFill>
                  <a:srgbClr val="2D5F75"/>
                </a:solidFill>
              </a:rPr>
              <a:t>Virtual Machine Actions</a:t>
            </a:r>
            <a:endParaRPr lang="el-GR" sz="3200" smtClean="0">
              <a:solidFill>
                <a:srgbClr val="2D5F75"/>
              </a:solidFill>
            </a:endParaRPr>
          </a:p>
        </p:txBody>
      </p:sp>
      <p:sp>
        <p:nvSpPr>
          <p:cNvPr id="46083" name="Title 1"/>
          <p:cNvSpPr>
            <a:spLocks/>
          </p:cNvSpPr>
          <p:nvPr/>
        </p:nvSpPr>
        <p:spPr bwMode="auto">
          <a:xfrm>
            <a:off x="1531938" y="1687513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 dirty="0" err="1" smtClean="0">
                <a:solidFill>
                  <a:srgbClr val="2D5F75"/>
                </a:solidFill>
                <a:latin typeface="Calibri" pitchFamily="34" charset="0"/>
              </a:rPr>
              <a:t>My_Windows_desktop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pic>
        <p:nvPicPr>
          <p:cNvPr id="109573" name="Picture 5" descr="consol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40313" y="3211512"/>
            <a:ext cx="549275" cy="67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4" name="Picture 6" descr="destroy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41900" y="5139532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5" name="Picture 7" descr="reboot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042987" y="4151313"/>
            <a:ext cx="546100" cy="73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6" name="Picture 8" descr="shutdown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042987" y="5118100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9577" name="Picture 9" descr="start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042987" y="3166269"/>
            <a:ext cx="546100" cy="733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9" name="Rectangle 10"/>
          <p:cNvSpPr>
            <a:spLocks noChangeArrowheads="1"/>
          </p:cNvSpPr>
          <p:nvPr/>
        </p:nvSpPr>
        <p:spPr bwMode="auto">
          <a:xfrm>
            <a:off x="873125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46090" name="Rectangle 11"/>
          <p:cNvSpPr>
            <a:spLocks noChangeArrowheads="1"/>
          </p:cNvSpPr>
          <p:nvPr/>
        </p:nvSpPr>
        <p:spPr bwMode="auto">
          <a:xfrm>
            <a:off x="895350" y="2624138"/>
            <a:ext cx="7396163" cy="42862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109580" name="Title 1"/>
          <p:cNvSpPr>
            <a:spLocks/>
          </p:cNvSpPr>
          <p:nvPr/>
        </p:nvSpPr>
        <p:spPr bwMode="auto">
          <a:xfrm>
            <a:off x="1803400" y="5207000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Shutdown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1" name="Title 1"/>
          <p:cNvSpPr>
            <a:spLocks/>
          </p:cNvSpPr>
          <p:nvPr/>
        </p:nvSpPr>
        <p:spPr bwMode="auto">
          <a:xfrm>
            <a:off x="1803400" y="4241801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Reboot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2" name="Title 1"/>
          <p:cNvSpPr>
            <a:spLocks/>
          </p:cNvSpPr>
          <p:nvPr/>
        </p:nvSpPr>
        <p:spPr bwMode="auto">
          <a:xfrm>
            <a:off x="1803400" y="3255169"/>
            <a:ext cx="2149475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Start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3" name="Title 1"/>
          <p:cNvSpPr>
            <a:spLocks/>
          </p:cNvSpPr>
          <p:nvPr/>
        </p:nvSpPr>
        <p:spPr bwMode="auto">
          <a:xfrm>
            <a:off x="6008688" y="3273425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>
                <a:solidFill>
                  <a:srgbClr val="2D5F75"/>
                </a:solidFill>
                <a:latin typeface="Calibri" pitchFamily="34" charset="0"/>
              </a:rPr>
              <a:t>Console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109584" name="Title 1"/>
          <p:cNvSpPr>
            <a:spLocks/>
          </p:cNvSpPr>
          <p:nvPr/>
        </p:nvSpPr>
        <p:spPr bwMode="auto">
          <a:xfrm>
            <a:off x="6008688" y="5228432"/>
            <a:ext cx="195421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eaLnBrk="0" hangingPunct="0"/>
            <a:r>
              <a:rPr lang="en-US" sz="3200" dirty="0" smtClean="0">
                <a:solidFill>
                  <a:srgbClr val="2D5F75"/>
                </a:solidFill>
                <a:latin typeface="Calibri" pitchFamily="34" charset="0"/>
              </a:rPr>
              <a:t>Destroy</a:t>
            </a:r>
            <a:endParaRPr lang="el-GR" sz="3200" dirty="0">
              <a:solidFill>
                <a:srgbClr val="2D5F75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9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95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9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9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9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9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09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9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80" grpId="0"/>
      <p:bldP spid="109581" grpId="0"/>
      <p:bldP spid="109582" grpId="0"/>
      <p:bldP spid="109583" grpId="0"/>
      <p:bldP spid="109584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Virtual Machines</a:t>
            </a:r>
          </a:p>
          <a:p>
            <a:pPr lvl="1"/>
            <a:r>
              <a:rPr lang="en-US" dirty="0" smtClean="0"/>
              <a:t>powered by KVM</a:t>
            </a:r>
          </a:p>
          <a:p>
            <a:pPr lvl="2"/>
            <a:r>
              <a:rPr lang="en-US" dirty="0" smtClean="0"/>
              <a:t>Linux and Windows guests, on </a:t>
            </a:r>
            <a:r>
              <a:rPr lang="en-US" dirty="0" err="1" smtClean="0"/>
              <a:t>Debian</a:t>
            </a:r>
            <a:r>
              <a:rPr lang="en-US" dirty="0" smtClean="0"/>
              <a:t> hosts</a:t>
            </a:r>
          </a:p>
          <a:p>
            <a:pPr lvl="1"/>
            <a:r>
              <a:rPr lang="en-US" dirty="0" smtClean="0"/>
              <a:t>Google Ganeti for VM cluster management</a:t>
            </a:r>
          </a:p>
          <a:p>
            <a:pPr lvl="1"/>
            <a:r>
              <a:rPr lang="en-US" dirty="0" smtClean="0"/>
              <a:t>accessible by the end-user over the Web or programmatically (</a:t>
            </a:r>
            <a:r>
              <a:rPr lang="en-US" dirty="0" err="1" smtClean="0"/>
              <a:t>OpenStack</a:t>
            </a:r>
            <a:r>
              <a:rPr lang="en-US" dirty="0" smtClean="0"/>
              <a:t> Compute v1.1)</a:t>
            </a:r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Compute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User has full control over own VMs</a:t>
            </a:r>
          </a:p>
          <a:p>
            <a:pPr lvl="1"/>
            <a:r>
              <a:rPr lang="en-US" dirty="0" smtClean="0"/>
              <a:t>Create</a:t>
            </a:r>
          </a:p>
          <a:p>
            <a:pPr lvl="2"/>
            <a:r>
              <a:rPr lang="en-US" dirty="0" smtClean="0"/>
              <a:t>Select # CPUs, RAM, System Disk</a:t>
            </a:r>
          </a:p>
          <a:p>
            <a:pPr lvl="2"/>
            <a:r>
              <a:rPr lang="en-US" dirty="0" smtClean="0"/>
              <a:t>OS selection from pre-defined or </a:t>
            </a:r>
            <a:r>
              <a:rPr lang="en-US" b="1" i="1" dirty="0" smtClean="0"/>
              <a:t>custom</a:t>
            </a:r>
            <a:r>
              <a:rPr lang="en-US" i="1" dirty="0" smtClean="0"/>
              <a:t> </a:t>
            </a:r>
            <a:r>
              <a:rPr lang="en-US" dirty="0" smtClean="0"/>
              <a:t>Images</a:t>
            </a:r>
          </a:p>
          <a:p>
            <a:pPr lvl="2"/>
            <a:r>
              <a:rPr lang="en-US" dirty="0" smtClean="0"/>
              <a:t>popular Linux </a:t>
            </a:r>
            <a:r>
              <a:rPr lang="en-US" dirty="0" err="1" smtClean="0"/>
              <a:t>distros</a:t>
            </a:r>
            <a:r>
              <a:rPr lang="en-US" dirty="0" smtClean="0"/>
              <a:t> (Fedora, </a:t>
            </a:r>
            <a:r>
              <a:rPr lang="en-US" dirty="0" err="1" smtClean="0"/>
              <a:t>Debian</a:t>
            </a:r>
            <a:r>
              <a:rPr lang="en-US" dirty="0" smtClean="0"/>
              <a:t>, </a:t>
            </a:r>
            <a:r>
              <a:rPr lang="en-US" dirty="0" err="1" smtClean="0"/>
              <a:t>Ubuntu</a:t>
            </a:r>
            <a:r>
              <a:rPr lang="en-US" dirty="0" smtClean="0"/>
              <a:t>)</a:t>
            </a:r>
          </a:p>
          <a:p>
            <a:pPr lvl="2"/>
            <a:r>
              <a:rPr lang="en-US" dirty="0" smtClean="0"/>
              <a:t>Windows Server 2008 R2</a:t>
            </a:r>
          </a:p>
          <a:p>
            <a:pPr lvl="1"/>
            <a:r>
              <a:rPr lang="en-US" dirty="0" smtClean="0"/>
              <a:t>Start, Shutdown, Reboot, Destroy</a:t>
            </a:r>
          </a:p>
          <a:p>
            <a:pPr lvl="1"/>
            <a:r>
              <a:rPr lang="en-US" dirty="0" smtClean="0"/>
              <a:t>Out-of-Band console over VNC for troubleshooting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Compute (3)</a:t>
            </a:r>
            <a:endParaRPr lang="el-GR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REST API for VM management</a:t>
            </a:r>
          </a:p>
          <a:p>
            <a:pPr lvl="1"/>
            <a:r>
              <a:rPr lang="en-US" dirty="0" err="1" smtClean="0"/>
              <a:t>OpenStack</a:t>
            </a:r>
            <a:r>
              <a:rPr lang="en-US" dirty="0" smtClean="0"/>
              <a:t> Compute v1.1 compatible</a:t>
            </a:r>
          </a:p>
          <a:p>
            <a:pPr lvl="1"/>
            <a:r>
              <a:rPr lang="en-US" dirty="0" smtClean="0"/>
              <a:t>3rd party tools and client libraries</a:t>
            </a:r>
          </a:p>
          <a:p>
            <a:pPr lvl="1"/>
            <a:r>
              <a:rPr lang="en-US" dirty="0" smtClean="0"/>
              <a:t>custom extensions for yet-unsupported functionality</a:t>
            </a:r>
          </a:p>
          <a:p>
            <a:pPr lvl="1"/>
            <a:r>
              <a:rPr lang="en-US" dirty="0" smtClean="0"/>
              <a:t>Python &amp; </a:t>
            </a:r>
            <a:r>
              <a:rPr lang="en-US" dirty="0" err="1" smtClean="0"/>
              <a:t>Django</a:t>
            </a:r>
            <a:r>
              <a:rPr lang="en-US" dirty="0" smtClean="0"/>
              <a:t> implementation</a:t>
            </a:r>
          </a:p>
          <a:p>
            <a:r>
              <a:rPr lang="en-US" dirty="0" smtClean="0"/>
              <a:t>Full-featured UI in JS/</a:t>
            </a:r>
            <a:r>
              <a:rPr lang="en-US" dirty="0" err="1" smtClean="0"/>
              <a:t>jQuery</a:t>
            </a:r>
            <a:endParaRPr lang="en-US" dirty="0" smtClean="0"/>
          </a:p>
          <a:p>
            <a:pPr lvl="1"/>
            <a:r>
              <a:rPr lang="en-US" dirty="0" smtClean="0"/>
              <a:t>UI is just another API client</a:t>
            </a:r>
          </a:p>
          <a:p>
            <a:pPr lvl="1"/>
            <a:r>
              <a:rPr lang="en-US" dirty="0" smtClean="0"/>
              <a:t>All UI operations happen over the API</a:t>
            </a:r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ChangeArrowheads="1"/>
          </p:cNvSpPr>
          <p:nvPr/>
        </p:nvSpPr>
        <p:spPr bwMode="auto">
          <a:xfrm>
            <a:off x="1771650" y="1481138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54274" name="Title 1"/>
          <p:cNvSpPr>
            <a:spLocks noGrp="1"/>
          </p:cNvSpPr>
          <p:nvPr>
            <p:ph type="title" idx="4294967295"/>
          </p:nvPr>
        </p:nvSpPr>
        <p:spPr/>
        <p:txBody>
          <a:bodyPr>
            <a:normAutofit fontScale="90000"/>
          </a:bodyPr>
          <a:lstStyle/>
          <a:p>
            <a:r>
              <a:rPr lang="en-US" sz="3200" dirty="0" err="1" smtClean="0">
                <a:solidFill>
                  <a:srgbClr val="2D5F75"/>
                </a:solidFill>
              </a:rPr>
              <a:t>IaaS</a:t>
            </a:r>
            <a:r>
              <a:rPr lang="en-US" sz="3200" dirty="0" smtClean="0">
                <a:solidFill>
                  <a:srgbClr val="2D5F75"/>
                </a:solidFill>
              </a:rPr>
              <a:t> – Network (Virtual Ethernets)</a:t>
            </a:r>
            <a:endParaRPr lang="el-GR" sz="3200" dirty="0" smtClean="0">
              <a:solidFill>
                <a:srgbClr val="2D5F75"/>
              </a:solidFill>
            </a:endParaRPr>
          </a:p>
        </p:txBody>
      </p:sp>
      <p:pic>
        <p:nvPicPr>
          <p:cNvPr id="54275" name="Picture 4" descr="net_intern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1688" y="1476375"/>
            <a:ext cx="741362" cy="79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4276" name="Picture 5" descr="net_privat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77888" y="2954338"/>
            <a:ext cx="749300" cy="758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7" name="Rectangle 6"/>
          <p:cNvSpPr>
            <a:spLocks noChangeArrowheads="1"/>
          </p:cNvSpPr>
          <p:nvPr/>
        </p:nvSpPr>
        <p:spPr bwMode="auto">
          <a:xfrm>
            <a:off x="895350" y="2590800"/>
            <a:ext cx="7396163" cy="42863"/>
          </a:xfrm>
          <a:prstGeom prst="rect">
            <a:avLst/>
          </a:prstGeom>
          <a:solidFill>
            <a:srgbClr val="74AEC9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el-GR"/>
          </a:p>
        </p:txBody>
      </p:sp>
      <p:sp>
        <p:nvSpPr>
          <p:cNvPr id="54278" name="Title 1"/>
          <p:cNvSpPr>
            <a:spLocks/>
          </p:cNvSpPr>
          <p:nvPr/>
        </p:nvSpPr>
        <p:spPr bwMode="auto">
          <a:xfrm>
            <a:off x="303213" y="1543050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Internet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sp>
        <p:nvSpPr>
          <p:cNvPr id="54279" name="Title 1"/>
          <p:cNvSpPr>
            <a:spLocks/>
          </p:cNvSpPr>
          <p:nvPr/>
        </p:nvSpPr>
        <p:spPr bwMode="auto">
          <a:xfrm>
            <a:off x="1144588" y="3000375"/>
            <a:ext cx="4538662" cy="55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/>
            <a:r>
              <a:rPr lang="en-US" sz="3200">
                <a:solidFill>
                  <a:srgbClr val="2D5F75"/>
                </a:solidFill>
                <a:latin typeface="Calibri" pitchFamily="34" charset="0"/>
              </a:rPr>
              <a:t>Private Network 1</a:t>
            </a:r>
            <a:endParaRPr lang="el-GR" sz="3200">
              <a:solidFill>
                <a:srgbClr val="2D5F75"/>
              </a:solidFill>
              <a:latin typeface="Calibri" pitchFamily="34" charset="0"/>
            </a:endParaRPr>
          </a:p>
        </p:txBody>
      </p:sp>
      <p:grpSp>
        <p:nvGrpSpPr>
          <p:cNvPr id="2" name="Group 9"/>
          <p:cNvGrpSpPr>
            <a:grpSpLocks/>
          </p:cNvGrpSpPr>
          <p:nvPr/>
        </p:nvGrpSpPr>
        <p:grpSpPr bwMode="auto">
          <a:xfrm>
            <a:off x="882650" y="3925888"/>
            <a:ext cx="4805363" cy="758825"/>
            <a:chOff x="962" y="2473"/>
            <a:chExt cx="3027" cy="478"/>
          </a:xfrm>
        </p:grpSpPr>
        <p:pic>
          <p:nvPicPr>
            <p:cNvPr id="54301" name="Picture 10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247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2" name="Title 1"/>
            <p:cNvSpPr>
              <a:spLocks/>
            </p:cNvSpPr>
            <p:nvPr/>
          </p:nvSpPr>
          <p:spPr bwMode="auto">
            <a:xfrm>
              <a:off x="1130" y="250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2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grpSp>
        <p:nvGrpSpPr>
          <p:cNvPr id="3" name="Group 12"/>
          <p:cNvGrpSpPr>
            <a:grpSpLocks/>
          </p:cNvGrpSpPr>
          <p:nvPr/>
        </p:nvGrpSpPr>
        <p:grpSpPr bwMode="auto">
          <a:xfrm>
            <a:off x="882650" y="4926013"/>
            <a:ext cx="4805363" cy="758825"/>
            <a:chOff x="962" y="3103"/>
            <a:chExt cx="3027" cy="478"/>
          </a:xfrm>
        </p:grpSpPr>
        <p:pic>
          <p:nvPicPr>
            <p:cNvPr id="54299" name="Picture 13" descr="net_private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962" y="3103"/>
              <a:ext cx="472" cy="47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4300" name="Title 1"/>
            <p:cNvSpPr>
              <a:spLocks/>
            </p:cNvSpPr>
            <p:nvPr/>
          </p:nvSpPr>
          <p:spPr bwMode="auto">
            <a:xfrm>
              <a:off x="1130" y="3132"/>
              <a:ext cx="2859" cy="3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anchor="ctr"/>
            <a:lstStyle/>
            <a:p>
              <a:pPr algn="ctr" eaLnBrk="0" hangingPunct="0"/>
              <a:r>
                <a:rPr lang="en-US" sz="3200">
                  <a:solidFill>
                    <a:srgbClr val="2D5F75"/>
                  </a:solidFill>
                  <a:latin typeface="Calibri" pitchFamily="34" charset="0"/>
                </a:rPr>
                <a:t>Private Network 3</a:t>
              </a:r>
              <a:endParaRPr lang="el-GR" sz="3200">
                <a:solidFill>
                  <a:srgbClr val="2D5F75"/>
                </a:solidFill>
                <a:latin typeface="Calibri" pitchFamily="34" charset="0"/>
              </a:endParaRPr>
            </a:p>
          </p:txBody>
        </p:sp>
      </p:grpSp>
      <p:pic>
        <p:nvPicPr>
          <p:cNvPr id="110607" name="Picture 15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84588" y="15748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8" name="Picture 16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08650" y="1577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09" name="Picture 17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37138" y="15716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0" name="Picture 1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359275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1" name="Picture 19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157638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2" name="Picture 2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35800" y="1570038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0613" name="Rectangle 21"/>
          <p:cNvSpPr>
            <a:spLocks noChangeArrowheads="1"/>
          </p:cNvSpPr>
          <p:nvPr/>
        </p:nvSpPr>
        <p:spPr bwMode="auto">
          <a:xfrm>
            <a:off x="1776413" y="2919413"/>
            <a:ext cx="5926137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4" name="Rectangle 22"/>
          <p:cNvSpPr>
            <a:spLocks noChangeArrowheads="1"/>
          </p:cNvSpPr>
          <p:nvPr/>
        </p:nvSpPr>
        <p:spPr bwMode="auto">
          <a:xfrm>
            <a:off x="1781175" y="3902075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sp>
        <p:nvSpPr>
          <p:cNvPr id="110615" name="Rectangle 23"/>
          <p:cNvSpPr>
            <a:spLocks noChangeArrowheads="1"/>
          </p:cNvSpPr>
          <p:nvPr/>
        </p:nvSpPr>
        <p:spPr bwMode="auto">
          <a:xfrm>
            <a:off x="1774825" y="4895850"/>
            <a:ext cx="5926138" cy="774700"/>
          </a:xfrm>
          <a:prstGeom prst="rect">
            <a:avLst/>
          </a:prstGeom>
          <a:noFill/>
          <a:ln w="9525">
            <a:solidFill>
              <a:srgbClr val="74AEC9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/>
            <a:endParaRPr lang="en-US">
              <a:solidFill>
                <a:srgbClr val="93C4C8"/>
              </a:solidFill>
            </a:endParaRPr>
          </a:p>
        </p:txBody>
      </p:sp>
      <p:pic>
        <p:nvPicPr>
          <p:cNvPr id="110616" name="Picture 24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6913" y="301625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7" name="Picture 25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375400" y="3009900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8" name="Picture 26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697538" y="30146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19" name="Picture 27" descr="fedora_machin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76988" y="39909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0" name="Picture 28" descr="debian_machin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051675" y="399256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1" name="Picture 29" descr="ubuntu_machin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8813" y="4989513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2" name="Picture 30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05563" y="498792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0623" name="Picture 31" descr="windows_machin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065963" y="4981575"/>
            <a:ext cx="558800" cy="603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05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06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106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06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0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06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06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06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106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106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110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1106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106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10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10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10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110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106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4" grpId="0" animBg="1"/>
      <p:bldP spid="110613" grpId="0" animBg="1"/>
      <p:bldP spid="110614" grpId="0" animBg="1"/>
      <p:bldP spid="11061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Functionality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Dual IPv4/IPv6 connectivity for each VM</a:t>
            </a:r>
          </a:p>
          <a:p>
            <a:r>
              <a:rPr lang="en-US" dirty="0" smtClean="0"/>
              <a:t>Easy, platform-provided firewalling</a:t>
            </a:r>
          </a:p>
          <a:p>
            <a:pPr lvl="1"/>
            <a:r>
              <a:rPr lang="en-US" dirty="0" smtClean="0"/>
              <a:t>Array of pre-configured firewall profiles</a:t>
            </a:r>
          </a:p>
          <a:p>
            <a:pPr lvl="1"/>
            <a:r>
              <a:rPr lang="en-US" dirty="0" smtClean="0"/>
              <a:t>Or roll-your-own firewall inside VM</a:t>
            </a:r>
          </a:p>
          <a:p>
            <a:r>
              <a:rPr lang="en-US" dirty="0" smtClean="0"/>
              <a:t>Multiple private, virtual L2 networks</a:t>
            </a:r>
          </a:p>
          <a:p>
            <a:r>
              <a:rPr lang="en-US" dirty="0" smtClean="0"/>
              <a:t>Construct arbitrary network topologies</a:t>
            </a:r>
          </a:p>
          <a:p>
            <a:pPr lvl="1"/>
            <a:r>
              <a:rPr lang="en-US" dirty="0" smtClean="0"/>
              <a:t>e.g., deploy VMs in multi-tier configurations</a:t>
            </a:r>
          </a:p>
          <a:p>
            <a:r>
              <a:rPr lang="en-US" dirty="0" smtClean="0"/>
              <a:t>Exported all the way to the API and the UI</a:t>
            </a:r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Unity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9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Custom Images: </a:t>
            </a:r>
            <a:r>
              <a:rPr lang="en-US" dirty="0" err="1" smtClean="0"/>
              <a:t>snf</a:t>
            </a:r>
            <a:r>
              <a:rPr lang="en-US" dirty="0" smtClean="0"/>
              <a:t>-image</a:t>
            </a:r>
            <a:endParaRPr lang="el-GR" dirty="0"/>
          </a:p>
        </p:txBody>
      </p:sp>
      <p:sp>
        <p:nvSpPr>
          <p:cNvPr id="14" name="Content Placeholder 1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err="1" smtClean="0"/>
              <a:t>Untrusted</a:t>
            </a:r>
            <a:r>
              <a:rPr lang="en-US" dirty="0" smtClean="0"/>
              <a:t> images</a:t>
            </a:r>
          </a:p>
          <a:p>
            <a:pPr lvl="1"/>
            <a:r>
              <a:rPr lang="en-US" dirty="0" smtClean="0"/>
              <a:t>Host cannot touch user-provided data</a:t>
            </a:r>
          </a:p>
          <a:p>
            <a:pPr lvl="1"/>
            <a:r>
              <a:rPr lang="en-US" dirty="0" smtClean="0"/>
              <a:t>Resize </a:t>
            </a:r>
            <a:r>
              <a:rPr lang="en-US" dirty="0" err="1" smtClean="0"/>
              <a:t>fs</a:t>
            </a:r>
            <a:r>
              <a:rPr lang="en-US" dirty="0" smtClean="0"/>
              <a:t>, change hostname, change passwords, inject files</a:t>
            </a:r>
          </a:p>
          <a:p>
            <a:r>
              <a:rPr lang="en-US" dirty="0" smtClean="0"/>
              <a:t>Split design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-image-host</a:t>
            </a:r>
          </a:p>
          <a:p>
            <a:pPr lvl="1"/>
            <a:r>
              <a:rPr lang="en-US" dirty="0" err="1" smtClean="0"/>
              <a:t>snf</a:t>
            </a:r>
            <a:r>
              <a:rPr lang="en-US" dirty="0" smtClean="0"/>
              <a:t>-image-helper</a:t>
            </a:r>
          </a:p>
          <a:p>
            <a:r>
              <a:rPr lang="en-US" dirty="0" smtClean="0"/>
              <a:t>All customization in helper VM</a:t>
            </a:r>
          </a:p>
          <a:p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457200" y="1771650"/>
            <a:ext cx="8229600" cy="4568190"/>
          </a:xfrm>
        </p:spPr>
        <p:txBody>
          <a:bodyPr>
            <a:normAutofit fontScale="92500" lnSpcReduction="20000"/>
          </a:bodyPr>
          <a:lstStyle/>
          <a:p>
            <a:r>
              <a:rPr lang="en-US" dirty="0" err="1" smtClean="0"/>
              <a:t>OpenStack</a:t>
            </a:r>
            <a:r>
              <a:rPr lang="en-US" dirty="0" smtClean="0"/>
              <a:t> Object Storage API</a:t>
            </a:r>
          </a:p>
          <a:p>
            <a:r>
              <a:rPr lang="en-US" dirty="0" smtClean="0"/>
              <a:t>Block storage</a:t>
            </a:r>
          </a:p>
          <a:p>
            <a:r>
              <a:rPr lang="en-US" dirty="0" smtClean="0"/>
              <a:t>Content-based addressing for blocks</a:t>
            </a:r>
          </a:p>
          <a:p>
            <a:r>
              <a:rPr lang="en-US" dirty="0" smtClean="0"/>
              <a:t>Every file is a collection of blocks</a:t>
            </a:r>
          </a:p>
          <a:p>
            <a:r>
              <a:rPr lang="en-US" dirty="0" smtClean="0"/>
              <a:t>Web-based, command-line, and native clients</a:t>
            </a:r>
          </a:p>
          <a:p>
            <a:r>
              <a:rPr lang="en-US" dirty="0" smtClean="0"/>
              <a:t>Synchronization, </a:t>
            </a:r>
            <a:r>
              <a:rPr lang="en-US" dirty="0" err="1" smtClean="0"/>
              <a:t>deduplication</a:t>
            </a:r>
            <a:endParaRPr lang="en-US" dirty="0" smtClean="0"/>
          </a:p>
          <a:p>
            <a:r>
              <a:rPr lang="en-US" dirty="0" smtClean="0"/>
              <a:t>An integral part of </a:t>
            </a:r>
            <a:r>
              <a:rPr lang="en-US" b="1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User files, Image registry for VM Images</a:t>
            </a:r>
          </a:p>
          <a:p>
            <a:pPr lvl="1"/>
            <a:r>
              <a:rPr lang="en-US" dirty="0" smtClean="0"/>
              <a:t>Goal: use common backend with Archipelago</a:t>
            </a:r>
            <a:endParaRPr lang="el-GR" dirty="0"/>
          </a:p>
        </p:txBody>
      </p:sp>
      <p:pic>
        <p:nvPicPr>
          <p:cNvPr id="5" name="Picture 4" descr="pithosp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73780" y="920222"/>
            <a:ext cx="1996440" cy="44091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Spawn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2990850" y="509587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3600" dirty="0" smtClean="0">
                  <a:latin typeface="+mj-lt"/>
                  <a:ea typeface="+mj-ea"/>
                  <a:cs typeface="+mj-cs"/>
                </a:rPr>
                <a:t>Freeze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</a:t>
            </a:r>
            <a:endParaRPr lang="el-GR" dirty="0"/>
          </a:p>
        </p:txBody>
      </p:sp>
      <p:pic>
        <p:nvPicPr>
          <p:cNvPr id="4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>
            <a:off x="6067550" y="2754145"/>
            <a:ext cx="2077817" cy="22464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pic>
        <p:nvPicPr>
          <p:cNvPr id="7" name="Picture 28" descr="okeanos_machine"/>
          <p:cNvPicPr>
            <a:picLocks noChangeAspect="1" noChangeArrowheads="1"/>
          </p:cNvPicPr>
          <p:nvPr/>
        </p:nvPicPr>
        <p:blipFill>
          <a:blip r:embed="rId5" cstate="print"/>
          <a:stretch>
            <a:fillRect/>
          </a:stretch>
        </p:blipFill>
        <p:spPr bwMode="auto">
          <a:xfrm rot="21000000">
            <a:off x="1562659" y="3018203"/>
            <a:ext cx="1536399" cy="166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 rot="21000000">
            <a:off x="2064131" y="4792769"/>
            <a:ext cx="14447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err="1" smtClean="0"/>
              <a:t>Ubuntu</a:t>
            </a:r>
            <a:endParaRPr lang="el-GR" sz="2000" b="1" dirty="0" smtClean="0"/>
          </a:p>
        </p:txBody>
      </p:sp>
      <p:grpSp>
        <p:nvGrpSpPr>
          <p:cNvPr id="13" name="Group 18"/>
          <p:cNvGrpSpPr/>
          <p:nvPr/>
        </p:nvGrpSpPr>
        <p:grpSpPr>
          <a:xfrm rot="600000">
            <a:off x="1006772" y="2425628"/>
            <a:ext cx="2888518" cy="3089347"/>
            <a:chOff x="1063922" y="2597078"/>
            <a:chExt cx="2888518" cy="3089347"/>
          </a:xfrm>
        </p:grpSpPr>
        <p:pic>
          <p:nvPicPr>
            <p:cNvPr id="16" name="Picture 15" descr="polaroid.png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3922" y="2597078"/>
              <a:ext cx="2888518" cy="3089347"/>
            </a:xfrm>
            <a:prstGeom prst="rect">
              <a:avLst/>
            </a:prstGeom>
          </p:spPr>
        </p:pic>
        <p:pic>
          <p:nvPicPr>
            <p:cNvPr id="17" name="Picture 28" descr="okeanos_machine"/>
            <p:cNvPicPr>
              <a:picLocks noChangeAspect="1" noChangeArrowheads="1"/>
            </p:cNvPicPr>
            <p:nvPr/>
          </p:nvPicPr>
          <p:blipFill>
            <a:blip r:embed="rId5" cstate="print"/>
            <a:stretch>
              <a:fillRect/>
            </a:stretch>
          </p:blipFill>
          <p:spPr bwMode="auto">
            <a:xfrm rot="21000000">
              <a:off x="1715059" y="3170603"/>
              <a:ext cx="1536399" cy="16611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TextBox 17"/>
            <p:cNvSpPr txBox="1"/>
            <p:nvPr/>
          </p:nvSpPr>
          <p:spPr>
            <a:xfrm rot="21000000">
              <a:off x="1508614" y="4989108"/>
              <a:ext cx="2362200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smtClean="0"/>
                <a:t>my own </a:t>
              </a:r>
              <a:r>
                <a:rPr lang="en-US" sz="2000" b="1" dirty="0" err="1" smtClean="0"/>
                <a:t>Ubuntu</a:t>
              </a:r>
              <a:endParaRPr lang="el-GR" sz="2000" b="1" dirty="0" smtClean="0"/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2"/>
          <p:cNvGrpSpPr/>
          <p:nvPr/>
        </p:nvGrpSpPr>
        <p:grpSpPr>
          <a:xfrm>
            <a:off x="2733675" y="1944795"/>
            <a:ext cx="3562350" cy="798405"/>
            <a:chOff x="2733675" y="1944795"/>
            <a:chExt cx="3562350" cy="798405"/>
          </a:xfrm>
        </p:grpSpPr>
        <p:sp>
          <p:nvSpPr>
            <p:cNvPr id="9" name="Curved Down Arrow 8"/>
            <p:cNvSpPr/>
            <p:nvPr/>
          </p:nvSpPr>
          <p:spPr>
            <a:xfrm>
              <a:off x="2733675" y="201930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3902456" y="1944795"/>
              <a:ext cx="144474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Clone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grpSp>
        <p:nvGrpSpPr>
          <p:cNvPr id="5" name="Group 13"/>
          <p:cNvGrpSpPr/>
          <p:nvPr/>
        </p:nvGrpSpPr>
        <p:grpSpPr>
          <a:xfrm>
            <a:off x="3028950" y="5114925"/>
            <a:ext cx="3562350" cy="762326"/>
            <a:chOff x="2943225" y="5010150"/>
            <a:chExt cx="3562350" cy="762326"/>
          </a:xfrm>
        </p:grpSpPr>
        <p:sp>
          <p:nvSpPr>
            <p:cNvPr id="10" name="Curved Down Arrow 9"/>
            <p:cNvSpPr/>
            <p:nvPr/>
          </p:nvSpPr>
          <p:spPr>
            <a:xfrm rot="21266071" flipH="1" flipV="1">
              <a:off x="2943225" y="5010150"/>
              <a:ext cx="3562350" cy="723900"/>
            </a:xfrm>
            <a:prstGeom prst="curvedDownArrow">
              <a:avLst>
                <a:gd name="adj1" fmla="val 19799"/>
                <a:gd name="adj2" fmla="val 41998"/>
                <a:gd name="adj3" fmla="val 26299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l-GR" sz="20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3540506" y="5126145"/>
              <a:ext cx="204114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600" dirty="0" smtClean="0">
                  <a:latin typeface="+mj-lt"/>
                  <a:ea typeface="+mj-ea"/>
                  <a:cs typeface="+mj-cs"/>
                </a:rPr>
                <a:t>Snapshot</a:t>
              </a:r>
              <a:endParaRPr lang="el-GR" sz="3600" dirty="0" smtClean="0">
                <a:latin typeface="+mj-lt"/>
                <a:ea typeface="+mj-ea"/>
                <a:cs typeface="+mj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 </a:t>
            </a:r>
            <a:r>
              <a:rPr lang="en-US" b="1" dirty="0" smtClean="0">
                <a:sym typeface="Symbol"/>
              </a:rPr>
              <a:t></a:t>
            </a:r>
            <a:r>
              <a:rPr lang="en-US" dirty="0" smtClean="0">
                <a:sym typeface="Symbol"/>
              </a:rPr>
              <a:t> </a:t>
            </a:r>
            <a:r>
              <a:rPr lang="en-US" dirty="0" smtClean="0"/>
              <a:t> Storage</a:t>
            </a:r>
            <a:endParaRPr lang="el-GR" dirty="0"/>
          </a:p>
        </p:txBody>
      </p:sp>
      <p:pic>
        <p:nvPicPr>
          <p:cNvPr id="6" name="Picture 5" descr="polaroi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01997" y="2444678"/>
            <a:ext cx="2888518" cy="3089347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 rot="21000000">
            <a:off x="1349214" y="4840602"/>
            <a:ext cx="235107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err="1" smtClean="0"/>
              <a:t>Ubuntu</a:t>
            </a:r>
            <a:r>
              <a:rPr lang="en-US" sz="2000" b="1" dirty="0" smtClean="0"/>
              <a:t> root</a:t>
            </a:r>
            <a:endParaRPr lang="el-GR" sz="2000" b="1" dirty="0" smtClean="0"/>
          </a:p>
        </p:txBody>
      </p:sp>
      <p:pic>
        <p:nvPicPr>
          <p:cNvPr id="13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0000">
            <a:off x="1456000" y="2982419"/>
            <a:ext cx="1695914" cy="16959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29" descr="Database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96470" y="2623974"/>
            <a:ext cx="2442630" cy="24426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8" name="Group 17"/>
          <p:cNvGrpSpPr/>
          <p:nvPr/>
        </p:nvGrpSpPr>
        <p:grpSpPr>
          <a:xfrm rot="600000">
            <a:off x="978197" y="2435153"/>
            <a:ext cx="2888518" cy="3089347"/>
            <a:chOff x="1054397" y="2597078"/>
            <a:chExt cx="2888518" cy="3089347"/>
          </a:xfrm>
        </p:grpSpPr>
        <p:pic>
          <p:nvPicPr>
            <p:cNvPr id="15" name="Picture 14" descr="polaroid.png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54397" y="2597078"/>
              <a:ext cx="2888518" cy="3089347"/>
            </a:xfrm>
            <a:prstGeom prst="rect">
              <a:avLst/>
            </a:prstGeom>
          </p:spPr>
        </p:pic>
        <p:sp>
          <p:nvSpPr>
            <p:cNvPr id="16" name="TextBox 15"/>
            <p:cNvSpPr txBox="1"/>
            <p:nvPr/>
          </p:nvSpPr>
          <p:spPr>
            <a:xfrm rot="21000000">
              <a:off x="1501614" y="4993002"/>
              <a:ext cx="2351077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2000" b="1" dirty="0" err="1" smtClean="0"/>
                <a:t>Ubuntu</a:t>
              </a:r>
              <a:r>
                <a:rPr lang="en-US" sz="2000" b="1" dirty="0" smtClean="0"/>
                <a:t> + user data</a:t>
              </a:r>
              <a:endParaRPr lang="el-GR" sz="2000" b="1" dirty="0" smtClean="0"/>
            </a:p>
          </p:txBody>
        </p:sp>
        <p:pic>
          <p:nvPicPr>
            <p:cNvPr id="17" name="Picture 29" descr="Database2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 rot="21000000">
              <a:off x="1608400" y="3134819"/>
              <a:ext cx="1695914" cy="16959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8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2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*0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Straight Arrow Connector 17"/>
          <p:cNvCxnSpPr>
            <a:stCxn id="6" idx="3"/>
            <a:endCxn id="14" idx="1"/>
          </p:cNvCxnSpPr>
          <p:nvPr/>
        </p:nvCxnSpPr>
        <p:spPr>
          <a:xfrm>
            <a:off x="3517661" y="4140981"/>
            <a:ext cx="1183989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6" idx="3"/>
            <a:endCxn id="15" idx="1"/>
          </p:cNvCxnSpPr>
          <p:nvPr/>
        </p:nvCxnSpPr>
        <p:spPr>
          <a:xfrm>
            <a:off x="3517661" y="4140981"/>
            <a:ext cx="2474627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/>
          <p:cNvCxnSpPr>
            <a:stCxn id="6" idx="3"/>
            <a:endCxn id="16" idx="1"/>
          </p:cNvCxnSpPr>
          <p:nvPr/>
        </p:nvCxnSpPr>
        <p:spPr>
          <a:xfrm>
            <a:off x="3517661" y="4140981"/>
            <a:ext cx="3765264" cy="630878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>
            <a:stCxn id="6" idx="3"/>
            <a:endCxn id="19" idx="1"/>
          </p:cNvCxnSpPr>
          <p:nvPr/>
        </p:nvCxnSpPr>
        <p:spPr>
          <a:xfrm flipV="1">
            <a:off x="3517661" y="3543134"/>
            <a:ext cx="1183989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>
            <a:stCxn id="6" idx="3"/>
            <a:endCxn id="20" idx="1"/>
          </p:cNvCxnSpPr>
          <p:nvPr/>
        </p:nvCxnSpPr>
        <p:spPr>
          <a:xfrm flipV="1">
            <a:off x="3517661" y="3543134"/>
            <a:ext cx="2474627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stCxn id="6" idx="3"/>
            <a:endCxn id="21" idx="1"/>
          </p:cNvCxnSpPr>
          <p:nvPr/>
        </p:nvCxnSpPr>
        <p:spPr>
          <a:xfrm flipV="1">
            <a:off x="3517661" y="3543134"/>
            <a:ext cx="3765264" cy="59784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>
            <a:stCxn id="6" idx="3"/>
            <a:endCxn id="24" idx="1"/>
          </p:cNvCxnSpPr>
          <p:nvPr/>
        </p:nvCxnSpPr>
        <p:spPr>
          <a:xfrm flipV="1">
            <a:off x="3517661" y="2314409"/>
            <a:ext cx="1183989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>
            <a:stCxn id="6" idx="3"/>
            <a:endCxn id="26" idx="1"/>
          </p:cNvCxnSpPr>
          <p:nvPr/>
        </p:nvCxnSpPr>
        <p:spPr>
          <a:xfrm flipV="1">
            <a:off x="3517661" y="2314409"/>
            <a:ext cx="3765264" cy="1826572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>
            <a:endCxn id="25" idx="1"/>
          </p:cNvCxnSpPr>
          <p:nvPr/>
        </p:nvCxnSpPr>
        <p:spPr>
          <a:xfrm flipV="1">
            <a:off x="3486150" y="2314409"/>
            <a:ext cx="2506138" cy="1828967"/>
          </a:xfrm>
          <a:prstGeom prst="straightConnector1">
            <a:avLst/>
          </a:prstGeom>
          <a:ln w="38100"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Images – Golden Image</a:t>
            </a:r>
            <a:endParaRPr lang="el-GR" dirty="0"/>
          </a:p>
        </p:txBody>
      </p:sp>
      <p:pic>
        <p:nvPicPr>
          <p:cNvPr id="4" name="Picture 3" descr="polaroid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51629" y="2124075"/>
            <a:ext cx="2440192" cy="2609850"/>
          </a:xfrm>
          <a:prstGeom prst="rect">
            <a:avLst/>
          </a:prstGeom>
        </p:spPr>
      </p:pic>
      <p:pic>
        <p:nvPicPr>
          <p:cNvPr id="5" name="Picture 28" descr="okeanos_machine"/>
          <p:cNvPicPr>
            <a:picLocks noChangeAspect="1" noChangeArrowheads="1"/>
          </p:cNvPicPr>
          <p:nvPr/>
        </p:nvPicPr>
        <p:blipFill>
          <a:blip r:embed="rId3" cstate="print"/>
          <a:stretch>
            <a:fillRect/>
          </a:stretch>
        </p:blipFill>
        <p:spPr bwMode="auto">
          <a:xfrm rot="21000000">
            <a:off x="1680585" y="2557960"/>
            <a:ext cx="1297935" cy="14032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 rot="21000000">
            <a:off x="1531058" y="4114731"/>
            <a:ext cx="20018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 smtClean="0"/>
              <a:t>golden </a:t>
            </a:r>
            <a:r>
              <a:rPr lang="en-US" sz="2000" b="1" dirty="0" err="1" smtClean="0"/>
              <a:t>Debian</a:t>
            </a:r>
            <a:endParaRPr lang="el-GR" sz="2000" b="1" dirty="0" smtClean="0"/>
          </a:p>
        </p:txBody>
      </p:sp>
      <p:pic>
        <p:nvPicPr>
          <p:cNvPr id="1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430672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3077996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4703234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5993872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28" descr="okeanos_machine"/>
          <p:cNvPicPr>
            <a:picLocks noChangeAspect="1" noChangeArrowheads="1"/>
          </p:cNvPicPr>
          <p:nvPr/>
        </p:nvPicPr>
        <p:blipFill>
          <a:blip r:embed="rId4" cstate="print"/>
          <a:stretch>
            <a:fillRect/>
          </a:stretch>
        </p:blipFill>
        <p:spPr bwMode="auto">
          <a:xfrm>
            <a:off x="7284509" y="1849271"/>
            <a:ext cx="860431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1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1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1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1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1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1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00"/>
                            </p:stCondLst>
                            <p:childTnLst>
                              <p:par>
                                <p:cTn id="3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3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8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cxnSp>
        <p:nvCxnSpPr>
          <p:cNvPr id="4" name="Straight Connector 3"/>
          <p:cNvCxnSpPr/>
          <p:nvPr/>
        </p:nvCxnSpPr>
        <p:spPr>
          <a:xfrm flipH="1">
            <a:off x="2495551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3896255" y="2355158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62670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39675" y="1496846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Straight Connector 16"/>
          <p:cNvCxnSpPr/>
          <p:nvPr/>
        </p:nvCxnSpPr>
        <p:spPr>
          <a:xfrm flipH="1">
            <a:off x="3236120" y="2843213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90803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18936" y="247157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1" name="Straight Connector 10"/>
          <p:cNvCxnSpPr/>
          <p:nvPr/>
        </p:nvCxnSpPr>
        <p:spPr>
          <a:xfrm flipV="1">
            <a:off x="5668450" y="4388610"/>
            <a:ext cx="347133" cy="22648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28" descr="okeanos_machine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911870" y="3530298"/>
            <a:ext cx="863600" cy="93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Straight Connector 13"/>
          <p:cNvCxnSpPr/>
          <p:nvPr/>
        </p:nvCxnSpPr>
        <p:spPr>
          <a:xfrm flipH="1">
            <a:off x="5008315" y="4876665"/>
            <a:ext cx="211930" cy="476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91131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83802" y="4505026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500"/>
                            </p:stCondLst>
                            <p:childTnLst>
                              <p:par>
                                <p:cTn id="68" presetID="4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94444E-6 3.7037E-6 L -0.11649 -0.15695 " pathEditMode="relative" rAng="0" ptsTypes="AA">
                                      <p:cBhvr>
                                        <p:cTn id="6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8" y="-78"/>
                                    </p:animMotion>
                                  </p:childTnLst>
                                </p:cTn>
                              </p:par>
                              <p:par>
                                <p:cTn id="70" presetID="49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5E-6 -2.68332E-7 L -0.39253 0.10849 " pathEditMode="relative" rAng="0" ptsTypes="AA">
                                      <p:cBhvr>
                                        <p:cTn id="7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96" y="5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AutoShape 10"/>
          <p:cNvSpPr>
            <a:spLocks noChangeArrowheads="1"/>
          </p:cNvSpPr>
          <p:nvPr/>
        </p:nvSpPr>
        <p:spPr bwMode="auto">
          <a:xfrm>
            <a:off x="3200400" y="2076450"/>
            <a:ext cx="2466975" cy="2990849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Archipelago</a:t>
            </a:r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Object 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07375" y="1993803"/>
            <a:ext cx="2297" cy="2001596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220487" y="2932106"/>
            <a:ext cx="858809" cy="109700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08" name="Isosceles Triangle 107"/>
          <p:cNvSpPr/>
          <p:nvPr/>
        </p:nvSpPr>
        <p:spPr>
          <a:xfrm rot="16200000">
            <a:off x="682933" y="2236479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110"/>
          <p:cNvGrpSpPr/>
          <p:nvPr/>
        </p:nvGrpSpPr>
        <p:grpSpPr>
          <a:xfrm>
            <a:off x="2003044" y="1567339"/>
            <a:ext cx="470190" cy="1969290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040647" y="1818137"/>
            <a:ext cx="0" cy="1117401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48" name="Isosceles Triangle 47"/>
          <p:cNvSpPr/>
          <p:nvPr/>
        </p:nvSpPr>
        <p:spPr>
          <a:xfrm rot="5400000" flipV="1">
            <a:off x="682933" y="4515402"/>
            <a:ext cx="1986239" cy="646996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53" name="Group 110"/>
          <p:cNvGrpSpPr/>
          <p:nvPr/>
        </p:nvGrpSpPr>
        <p:grpSpPr>
          <a:xfrm flipV="1">
            <a:off x="2003044" y="3862248"/>
            <a:ext cx="470190" cy="1969290"/>
            <a:chOff x="2238375" y="1567972"/>
            <a:chExt cx="640293" cy="4556603"/>
          </a:xfrm>
        </p:grpSpPr>
        <p:sp>
          <p:nvSpPr>
            <p:cNvPr id="54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55" name="Straight Connector 54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46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6102" y="5249324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3" name="Line 13"/>
          <p:cNvSpPr>
            <a:spLocks noChangeShapeType="1"/>
          </p:cNvSpPr>
          <p:nvPr/>
        </p:nvSpPr>
        <p:spPr bwMode="auto">
          <a:xfrm rot="5400000" flipH="1" flipV="1">
            <a:off x="2499359" y="2899953"/>
            <a:ext cx="1071155" cy="10885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2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/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r>
              <a:rPr lang="en-US" sz="2000" b="1" dirty="0" smtClean="0"/>
              <a:t>Storage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2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"/>
                            </p:stCondLst>
                            <p:childTnLst>
                              <p:par>
                                <p:cTn id="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2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2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6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" grpId="0" animBg="1"/>
      <p:bldP spid="71" grpId="0" animBg="1"/>
      <p:bldP spid="72" grpId="0" animBg="1"/>
      <p:bldP spid="73" grpId="0" animBg="1"/>
      <p:bldP spid="74" grpId="0"/>
      <p:bldP spid="75" grpId="0" animBg="1"/>
      <p:bldP spid="94" grpId="0" animBg="1"/>
      <p:bldP spid="108" grpId="0" animBg="1"/>
      <p:bldP spid="106" grpId="0" animBg="1"/>
      <p:bldP spid="110" grpId="0" animBg="1"/>
      <p:bldP spid="48" grpId="0" animBg="1"/>
      <p:bldP spid="83" grpId="0" animBg="1"/>
      <p:bldP spid="82" grpId="0" animBg="1"/>
      <p:bldP spid="82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Isosceles Triangle 107"/>
          <p:cNvSpPr/>
          <p:nvPr/>
        </p:nvSpPr>
        <p:spPr>
          <a:xfrm rot="16200000">
            <a:off x="-504824" y="3424236"/>
            <a:ext cx="4595819" cy="881063"/>
          </a:xfrm>
          <a:prstGeom prst="triangle">
            <a:avLst>
              <a:gd name="adj" fmla="val 94946"/>
            </a:avLst>
          </a:prstGeom>
          <a:solidFill>
            <a:srgbClr val="FFCC66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81" name="AutoShape 10"/>
          <p:cNvSpPr>
            <a:spLocks noChangeArrowheads="1"/>
          </p:cNvSpPr>
          <p:nvPr/>
        </p:nvSpPr>
        <p:spPr bwMode="auto">
          <a:xfrm>
            <a:off x="6112041" y="2579571"/>
            <a:ext cx="2916455" cy="4042610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RADOS</a:t>
            </a:r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6198668" y="3888607"/>
            <a:ext cx="2762451" cy="2667694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Storage nodes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</a:t>
            </a:r>
            <a:endParaRPr lang="el-GR" dirty="0"/>
          </a:p>
        </p:txBody>
      </p:sp>
      <p:pic>
        <p:nvPicPr>
          <p:cNvPr id="8" name="Picture 29" descr="Database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4811" y="1389957"/>
            <a:ext cx="750888" cy="75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9" name="Picture 4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5548967"/>
            <a:ext cx="445451" cy="683394"/>
          </a:xfrm>
          <a:prstGeom prst="rect">
            <a:avLst/>
          </a:prstGeom>
        </p:spPr>
      </p:pic>
      <p:pic>
        <p:nvPicPr>
          <p:cNvPr id="50" name="Picture 4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5548967"/>
            <a:ext cx="445451" cy="683394"/>
          </a:xfrm>
          <a:prstGeom prst="rect">
            <a:avLst/>
          </a:prstGeom>
        </p:spPr>
      </p:pic>
      <p:pic>
        <p:nvPicPr>
          <p:cNvPr id="51" name="Picture 5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5548967"/>
            <a:ext cx="445451" cy="683394"/>
          </a:xfrm>
          <a:prstGeom prst="rect">
            <a:avLst/>
          </a:prstGeom>
        </p:spPr>
      </p:pic>
      <p:pic>
        <p:nvPicPr>
          <p:cNvPr id="59" name="Picture 5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5548967"/>
            <a:ext cx="445451" cy="683394"/>
          </a:xfrm>
          <a:prstGeom prst="rect">
            <a:avLst/>
          </a:prstGeom>
        </p:spPr>
      </p:pic>
      <p:pic>
        <p:nvPicPr>
          <p:cNvPr id="60" name="Picture 5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5548967"/>
            <a:ext cx="445451" cy="683394"/>
          </a:xfrm>
          <a:prstGeom prst="rect">
            <a:avLst/>
          </a:prstGeom>
        </p:spPr>
      </p:pic>
      <p:pic>
        <p:nvPicPr>
          <p:cNvPr id="61" name="Picture 60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788571"/>
            <a:ext cx="445451" cy="683394"/>
          </a:xfrm>
          <a:prstGeom prst="rect">
            <a:avLst/>
          </a:prstGeom>
        </p:spPr>
      </p:pic>
      <p:pic>
        <p:nvPicPr>
          <p:cNvPr id="62" name="Picture 61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788571"/>
            <a:ext cx="445451" cy="683394"/>
          </a:xfrm>
          <a:prstGeom prst="rect">
            <a:avLst/>
          </a:prstGeom>
        </p:spPr>
      </p:pic>
      <p:pic>
        <p:nvPicPr>
          <p:cNvPr id="63" name="Picture 62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788571"/>
            <a:ext cx="445451" cy="683394"/>
          </a:xfrm>
          <a:prstGeom prst="rect">
            <a:avLst/>
          </a:prstGeom>
        </p:spPr>
      </p:pic>
      <p:pic>
        <p:nvPicPr>
          <p:cNvPr id="64" name="Picture 63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788571"/>
            <a:ext cx="445451" cy="683394"/>
          </a:xfrm>
          <a:prstGeom prst="rect">
            <a:avLst/>
          </a:prstGeom>
        </p:spPr>
      </p:pic>
      <p:pic>
        <p:nvPicPr>
          <p:cNvPr id="65" name="Picture 64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788571"/>
            <a:ext cx="445451" cy="683394"/>
          </a:xfrm>
          <a:prstGeom prst="rect">
            <a:avLst/>
          </a:prstGeom>
        </p:spPr>
      </p:pic>
      <p:pic>
        <p:nvPicPr>
          <p:cNvPr id="66" name="Picture 6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836713" y="4028175"/>
            <a:ext cx="445451" cy="683394"/>
          </a:xfrm>
          <a:prstGeom prst="rect">
            <a:avLst/>
          </a:prstGeom>
        </p:spPr>
      </p:pic>
      <p:pic>
        <p:nvPicPr>
          <p:cNvPr id="67" name="Picture 6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292885" y="4028175"/>
            <a:ext cx="445451" cy="683394"/>
          </a:xfrm>
          <a:prstGeom prst="rect">
            <a:avLst/>
          </a:prstGeom>
        </p:spPr>
      </p:pic>
      <p:pic>
        <p:nvPicPr>
          <p:cNvPr id="68" name="Picture 6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80541" y="4028175"/>
            <a:ext cx="445451" cy="683394"/>
          </a:xfrm>
          <a:prstGeom prst="rect">
            <a:avLst/>
          </a:prstGeom>
        </p:spPr>
      </p:pic>
      <p:pic>
        <p:nvPicPr>
          <p:cNvPr id="69" name="Picture 68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68196" y="4028175"/>
            <a:ext cx="445451" cy="683394"/>
          </a:xfrm>
          <a:prstGeom prst="rect">
            <a:avLst/>
          </a:prstGeom>
        </p:spPr>
      </p:pic>
      <p:pic>
        <p:nvPicPr>
          <p:cNvPr id="70" name="Picture 69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924369" y="4028175"/>
            <a:ext cx="445451" cy="683394"/>
          </a:xfrm>
          <a:prstGeom prst="rect">
            <a:avLst/>
          </a:prstGeom>
        </p:spPr>
      </p:pic>
      <p:sp>
        <p:nvSpPr>
          <p:cNvPr id="71" name="AutoShape 10"/>
          <p:cNvSpPr>
            <a:spLocks noChangeArrowheads="1"/>
          </p:cNvSpPr>
          <p:nvPr/>
        </p:nvSpPr>
        <p:spPr bwMode="auto">
          <a:xfrm>
            <a:off x="3589354" y="3913999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Maps</a:t>
            </a:r>
          </a:p>
        </p:txBody>
      </p:sp>
      <p:sp>
        <p:nvSpPr>
          <p:cNvPr id="72" name="AutoShape 10"/>
          <p:cNvSpPr>
            <a:spLocks noChangeArrowheads="1"/>
          </p:cNvSpPr>
          <p:nvPr/>
        </p:nvSpPr>
        <p:spPr bwMode="auto">
          <a:xfrm>
            <a:off x="3599657" y="23375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Volume Composer</a:t>
            </a:r>
          </a:p>
        </p:txBody>
      </p:sp>
      <p:sp>
        <p:nvSpPr>
          <p:cNvPr id="73" name="Can 72"/>
          <p:cNvSpPr/>
          <p:nvPr/>
        </p:nvSpPr>
        <p:spPr>
          <a:xfrm>
            <a:off x="4619014" y="404072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74" name="TextBox 73"/>
          <p:cNvSpPr txBox="1"/>
          <p:nvPr/>
        </p:nvSpPr>
        <p:spPr>
          <a:xfrm>
            <a:off x="4580014" y="3415295"/>
            <a:ext cx="11256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object I/O</a:t>
            </a:r>
          </a:p>
        </p:txBody>
      </p:sp>
      <p:sp>
        <p:nvSpPr>
          <p:cNvPr id="75" name="Line 13"/>
          <p:cNvSpPr>
            <a:spLocks noChangeShapeType="1"/>
          </p:cNvSpPr>
          <p:nvPr/>
        </p:nvSpPr>
        <p:spPr bwMode="auto">
          <a:xfrm rot="5400000" flipH="1" flipV="1">
            <a:off x="6213105" y="1997240"/>
            <a:ext cx="3" cy="199242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85" name="AutoShape 10"/>
          <p:cNvSpPr>
            <a:spLocks noChangeArrowheads="1"/>
          </p:cNvSpPr>
          <p:nvPr/>
        </p:nvSpPr>
        <p:spPr bwMode="auto">
          <a:xfrm>
            <a:off x="7218946" y="2646949"/>
            <a:ext cx="1742174" cy="1183906"/>
          </a:xfrm>
          <a:prstGeom prst="roundRect">
            <a:avLst>
              <a:gd name="adj" fmla="val 1567"/>
            </a:avLst>
          </a:prstGeom>
          <a:solidFill>
            <a:srgbClr val="93C4C8">
              <a:alpha val="50000"/>
            </a:srgbClr>
          </a:solidFill>
          <a:ln w="25400">
            <a:noFill/>
            <a:round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algn="ctr"/>
            <a:r>
              <a:rPr lang="en-US" b="1" dirty="0" smtClean="0"/>
              <a:t>Monitor nodes</a:t>
            </a:r>
          </a:p>
        </p:txBody>
      </p:sp>
      <p:pic>
        <p:nvPicPr>
          <p:cNvPr id="86" name="Picture 85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56990" y="2786517"/>
            <a:ext cx="445451" cy="683394"/>
          </a:xfrm>
          <a:prstGeom prst="rect">
            <a:avLst/>
          </a:prstGeom>
        </p:spPr>
      </p:pic>
      <p:pic>
        <p:nvPicPr>
          <p:cNvPr id="87" name="Picture 86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13162" y="2786517"/>
            <a:ext cx="445451" cy="683394"/>
          </a:xfrm>
          <a:prstGeom prst="rect">
            <a:avLst/>
          </a:prstGeom>
        </p:spPr>
      </p:pic>
      <p:pic>
        <p:nvPicPr>
          <p:cNvPr id="88" name="Picture 87" descr="server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400818" y="2786517"/>
            <a:ext cx="445451" cy="683394"/>
          </a:xfrm>
          <a:prstGeom prst="rect">
            <a:avLst/>
          </a:prstGeom>
        </p:spPr>
      </p:pic>
      <p:sp>
        <p:nvSpPr>
          <p:cNvPr id="94" name="Line 13"/>
          <p:cNvSpPr>
            <a:spLocks noChangeShapeType="1"/>
          </p:cNvSpPr>
          <p:nvPr/>
        </p:nvSpPr>
        <p:spPr bwMode="auto">
          <a:xfrm rot="5400000" flipV="1">
            <a:off x="5149514" y="3003079"/>
            <a:ext cx="1097283" cy="1193533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111" name="Group 110"/>
          <p:cNvGrpSpPr/>
          <p:nvPr/>
        </p:nvGrpSpPr>
        <p:grpSpPr>
          <a:xfrm>
            <a:off x="2238375" y="1567972"/>
            <a:ext cx="640293" cy="4556603"/>
            <a:chOff x="2238375" y="1567972"/>
            <a:chExt cx="640293" cy="4556603"/>
          </a:xfrm>
        </p:grpSpPr>
        <p:sp>
          <p:nvSpPr>
            <p:cNvPr id="10" name="AutoShape 10"/>
            <p:cNvSpPr>
              <a:spLocks noChangeArrowheads="1"/>
            </p:cNvSpPr>
            <p:nvPr/>
          </p:nvSpPr>
          <p:spPr bwMode="auto">
            <a:xfrm>
              <a:off x="2252594" y="1567972"/>
              <a:ext cx="626074" cy="4556603"/>
            </a:xfrm>
            <a:prstGeom prst="roundRect">
              <a:avLst>
                <a:gd name="adj" fmla="val 6086"/>
              </a:avLst>
            </a:prstGeom>
            <a:solidFill>
              <a:srgbClr val="74AEC9"/>
            </a:solidFill>
            <a:ln w="25400">
              <a:solidFill>
                <a:srgbClr val="4085A5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pPr algn="ctr"/>
              <a:endParaRPr lang="en-US" sz="2000" b="1" dirty="0" smtClean="0"/>
            </a:p>
          </p:txBody>
        </p:sp>
        <p:cxnSp>
          <p:nvCxnSpPr>
            <p:cNvPr id="96" name="Straight Connector 95"/>
            <p:cNvCxnSpPr/>
            <p:nvPr/>
          </p:nvCxnSpPr>
          <p:spPr>
            <a:xfrm flipH="1">
              <a:off x="2238375" y="1571625"/>
              <a:ext cx="62865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7" name="Straight Connector 96"/>
            <p:cNvCxnSpPr/>
            <p:nvPr/>
          </p:nvCxnSpPr>
          <p:spPr>
            <a:xfrm flipH="1">
              <a:off x="2238375" y="20796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8" name="Straight Connector 97"/>
            <p:cNvCxnSpPr/>
            <p:nvPr/>
          </p:nvCxnSpPr>
          <p:spPr>
            <a:xfrm flipH="1">
              <a:off x="2238375" y="25781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 flipH="1">
              <a:off x="2238375" y="30765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 flipH="1">
              <a:off x="2238375" y="35750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 flipH="1">
              <a:off x="2238375" y="407352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 flipH="1">
              <a:off x="2238375" y="457200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3" name="Straight Connector 102"/>
            <p:cNvCxnSpPr/>
            <p:nvPr/>
          </p:nvCxnSpPr>
          <p:spPr>
            <a:xfrm flipH="1">
              <a:off x="2238375" y="5070475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4" name="Straight Connector 103"/>
            <p:cNvCxnSpPr/>
            <p:nvPr/>
          </p:nvCxnSpPr>
          <p:spPr>
            <a:xfrm flipH="1">
              <a:off x="2238375" y="5568950"/>
              <a:ext cx="628650" cy="0"/>
            </a:xfrm>
            <a:prstGeom prst="line">
              <a:avLst/>
            </a:prstGeom>
            <a:ln w="25400">
              <a:solidFill>
                <a:srgbClr val="4085A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6" name="Line 13"/>
          <p:cNvSpPr>
            <a:spLocks noChangeShapeType="1"/>
          </p:cNvSpPr>
          <p:nvPr/>
        </p:nvSpPr>
        <p:spPr bwMode="auto">
          <a:xfrm rot="5400000" flipH="1" flipV="1">
            <a:off x="3240504" y="2022408"/>
            <a:ext cx="4413" cy="713272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0" name="Line 13"/>
          <p:cNvSpPr>
            <a:spLocks noChangeShapeType="1"/>
          </p:cNvSpPr>
          <p:nvPr/>
        </p:nvSpPr>
        <p:spPr bwMode="auto">
          <a:xfrm rot="10800000" flipH="1" flipV="1">
            <a:off x="4346206" y="2997365"/>
            <a:ext cx="0" cy="926935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6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1" animBg="1"/>
      <p:bldP spid="81" grpId="0" animBg="1"/>
      <p:bldP spid="52" grpId="0" animBg="1"/>
      <p:bldP spid="71" grpId="0" animBg="1"/>
      <p:bldP spid="72" grpId="0" animBg="1"/>
      <p:bldP spid="73" grpId="0" animBg="1"/>
      <p:bldP spid="74" grpId="0"/>
      <p:bldP spid="75" grpId="0" animBg="1"/>
      <p:bldP spid="85" grpId="0" animBg="1"/>
      <p:bldP spid="94" grpId="0" animBg="1"/>
      <p:bldP spid="106" grpId="0" animBg="1"/>
      <p:bldP spid="110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Storage (1)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First-phase deployment</a:t>
            </a:r>
          </a:p>
          <a:p>
            <a:pPr lvl="1"/>
            <a:r>
              <a:rPr lang="en-US" dirty="0" smtClean="0"/>
              <a:t>System-provided </a:t>
            </a:r>
            <a:r>
              <a:rPr lang="en-US" i="1" dirty="0" smtClean="0"/>
              <a:t>and </a:t>
            </a:r>
            <a:r>
              <a:rPr lang="en-US" dirty="0" smtClean="0"/>
              <a:t>custom user Images</a:t>
            </a:r>
          </a:p>
          <a:p>
            <a:pPr lvl="1"/>
            <a:r>
              <a:rPr lang="en-US" dirty="0" smtClean="0"/>
              <a:t>Redundant storage based on DRBD</a:t>
            </a:r>
          </a:p>
          <a:p>
            <a:pPr lvl="1"/>
            <a:r>
              <a:rPr lang="en-US" dirty="0" smtClean="0"/>
              <a:t>VMs survive physical node downtime or failure</a:t>
            </a:r>
          </a:p>
          <a:p>
            <a:r>
              <a:rPr lang="en-US" dirty="0" smtClean="0"/>
              <a:t>Currently under testing</a:t>
            </a:r>
          </a:p>
          <a:p>
            <a:pPr lvl="1"/>
            <a:r>
              <a:rPr lang="en-US" dirty="0" smtClean="0"/>
              <a:t>Reliable distributed storage over RADOS</a:t>
            </a:r>
          </a:p>
          <a:p>
            <a:pPr lvl="1"/>
            <a:r>
              <a:rPr lang="en-US" dirty="0" smtClean="0"/>
              <a:t>Combined with custom software for snapshotting, cloning</a:t>
            </a:r>
          </a:p>
          <a:p>
            <a:pPr lvl="1"/>
            <a:r>
              <a:rPr lang="en-US" dirty="0" smtClean="0"/>
              <a:t>Dynamic virtual storage volumes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IaaS – Storage (2)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Multi-tier storage architecture</a:t>
            </a:r>
          </a:p>
          <a:p>
            <a:pPr lvl="1"/>
            <a:r>
              <a:rPr lang="en-US" dirty="0" smtClean="0"/>
              <a:t>Dedicated Storage Nodes (SSD, SAS, and SATA storage)</a:t>
            </a:r>
          </a:p>
          <a:p>
            <a:pPr lvl="1"/>
            <a:r>
              <a:rPr lang="en-US" dirty="0" smtClean="0"/>
              <a:t>OSDs, e.g., for RADOS</a:t>
            </a:r>
          </a:p>
          <a:p>
            <a:r>
              <a:rPr lang="en-US" dirty="0" smtClean="0"/>
              <a:t>Custom storage layer: Archipelago</a:t>
            </a:r>
          </a:p>
          <a:p>
            <a:pPr lvl="1"/>
            <a:r>
              <a:rPr lang="en-US" dirty="0" smtClean="0"/>
              <a:t>manages snapshots, creates clones over block pools</a:t>
            </a:r>
          </a:p>
          <a:p>
            <a:pPr lvl="1"/>
            <a:r>
              <a:rPr lang="en-US" dirty="0" smtClean="0"/>
              <a:t>OS Images held as snapshots</a:t>
            </a:r>
          </a:p>
          <a:p>
            <a:r>
              <a:rPr lang="en-US" dirty="0" smtClean="0"/>
              <a:t>VMs created as clones of snapshots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Integration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egi-okeanos_overview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2000" y="749525"/>
            <a:ext cx="7620000" cy="57150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725248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928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EGI_CF2012\okeanos_egiforum2012.tar\egi-okeanos_overview.png"/>
          <p:cNvPicPr>
            <a:picLocks noChangeAspect="1" noChangeArrowheads="1"/>
          </p:cNvPicPr>
          <p:nvPr/>
        </p:nvPicPr>
        <p:blipFill>
          <a:blip r:embed="rId2" cstate="print"/>
          <a:stretch>
            <a:fillRect/>
          </a:stretch>
        </p:blipFill>
        <p:spPr bwMode="auto">
          <a:xfrm>
            <a:off x="762000" y="65242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Support services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dirty="0" smtClean="0"/>
              <a:t>Identity: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Provides the user base for </a:t>
            </a:r>
            <a:r>
              <a:rPr lang="en-US" dirty="0" smtClean="0">
                <a:sym typeface="Symbol"/>
              </a:rPr>
              <a:t></a:t>
            </a:r>
            <a:r>
              <a:rPr lang="en-US" dirty="0" err="1" smtClean="0"/>
              <a:t>okeanos</a:t>
            </a:r>
            <a:endParaRPr lang="en-US" dirty="0" smtClean="0"/>
          </a:p>
          <a:p>
            <a:pPr lvl="1"/>
            <a:r>
              <a:rPr lang="en-US" dirty="0" smtClean="0"/>
              <a:t>Once authenticated, the user retrieves a</a:t>
            </a:r>
            <a:br>
              <a:rPr lang="en-US" dirty="0" smtClean="0"/>
            </a:br>
            <a:r>
              <a:rPr lang="en-US" dirty="0" smtClean="0"/>
              <a:t>common auth token for programmatic access</a:t>
            </a:r>
          </a:p>
          <a:p>
            <a:endParaRPr lang="en-US" dirty="0" smtClean="0"/>
          </a:p>
          <a:p>
            <a:pPr lvl="1"/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Automation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endParaRPr lang="en-US" b="1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Usage: </a:t>
            </a:r>
            <a:r>
              <a:rPr lang="en-US" dirty="0" err="1" smtClean="0">
                <a:latin typeface="Consolas" pitchFamily="49" charset="0"/>
              </a:rPr>
              <a:t>kamaki</a:t>
            </a:r>
            <a:r>
              <a:rPr lang="en-US" dirty="0" smtClean="0">
                <a:latin typeface="Consolas" pitchFamily="49" charset="0"/>
              </a:rPr>
              <a:t> &lt;group&gt; &lt;command&gt;  [options]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=API      </a:t>
            </a:r>
            <a:r>
              <a:rPr lang="en-US" dirty="0" err="1" smtClean="0">
                <a:latin typeface="Consolas" pitchFamily="49" charset="0"/>
              </a:rPr>
              <a:t>API</a:t>
            </a:r>
            <a:r>
              <a:rPr lang="en-US" dirty="0" smtClean="0">
                <a:latin typeface="Consolas" pitchFamily="49" charset="0"/>
              </a:rPr>
              <a:t> can be either </a:t>
            </a:r>
            <a:r>
              <a:rPr lang="en-US" dirty="0" err="1" smtClean="0">
                <a:latin typeface="Consolas" pitchFamily="49" charset="0"/>
              </a:rPr>
              <a:t>openstack</a:t>
            </a:r>
            <a:r>
              <a:rPr lang="en-US" dirty="0" smtClean="0">
                <a:latin typeface="Consolas" pitchFamily="49" charset="0"/>
              </a:rPr>
              <a:t> or </a:t>
            </a:r>
            <a:r>
              <a:rPr lang="en-US" dirty="0" err="1" smtClean="0">
                <a:latin typeface="Consolas" pitchFamily="49" charset="0"/>
              </a:rPr>
              <a:t>synnefo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  --</a:t>
            </a:r>
            <a:r>
              <a:rPr lang="en-US" dirty="0" err="1" smtClean="0">
                <a:latin typeface="Consolas" pitchFamily="49" charset="0"/>
              </a:rPr>
              <a:t>url</a:t>
            </a:r>
            <a:r>
              <a:rPr lang="en-US" dirty="0" smtClean="0">
                <a:latin typeface="Consolas" pitchFamily="49" charset="0"/>
              </a:rPr>
              <a:t>=URL      API URL</a:t>
            </a:r>
          </a:p>
          <a:p>
            <a:r>
              <a:rPr lang="en-US" dirty="0" smtClean="0">
                <a:latin typeface="Consolas" pitchFamily="49" charset="0"/>
              </a:rPr>
              <a:t>  --token=TOKEN  use token </a:t>
            </a:r>
            <a:r>
              <a:rPr lang="en-US" dirty="0" err="1" smtClean="0">
                <a:latin typeface="Consolas" pitchFamily="49" charset="0"/>
              </a:rPr>
              <a:t>TOKEN</a:t>
            </a:r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Commands:</a:t>
            </a:r>
          </a:p>
          <a:p>
            <a:r>
              <a:rPr lang="en-US" dirty="0" smtClean="0">
                <a:latin typeface="Consolas" pitchFamily="49" charset="0"/>
              </a:rPr>
              <a:t>  flavor info          get flavor details</a:t>
            </a:r>
          </a:p>
          <a:p>
            <a:r>
              <a:rPr lang="en-US" dirty="0" smtClean="0">
                <a:latin typeface="Consolas" pitchFamily="49" charset="0"/>
              </a:rPr>
              <a:t>  flavor list          </a:t>
            </a:r>
            <a:r>
              <a:rPr lang="en-US" dirty="0" err="1" smtClean="0">
                <a:latin typeface="Consolas" pitchFamily="49" charset="0"/>
              </a:rPr>
              <a:t>list</a:t>
            </a:r>
            <a:r>
              <a:rPr lang="en-US" dirty="0" smtClean="0">
                <a:latin typeface="Consolas" pitchFamily="49" charset="0"/>
              </a:rPr>
              <a:t> flavors</a:t>
            </a:r>
          </a:p>
          <a:p>
            <a:r>
              <a:rPr lang="en-US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  image create         </a:t>
            </a:r>
            <a:r>
              <a:rPr lang="en-US" dirty="0" err="1" smtClean="0">
                <a:latin typeface="Consolas" pitchFamily="49" charset="0"/>
              </a:rPr>
              <a:t>create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r>
              <a:rPr lang="en-US" dirty="0" smtClean="0">
                <a:latin typeface="Consolas" pitchFamily="49" charset="0"/>
              </a:rPr>
              <a:t>  image delete         </a:t>
            </a:r>
            <a:r>
              <a:rPr lang="en-US" dirty="0" err="1" smtClean="0">
                <a:latin typeface="Consolas" pitchFamily="49" charset="0"/>
              </a:rPr>
              <a:t>delete</a:t>
            </a:r>
            <a:r>
              <a:rPr lang="en-US" dirty="0" smtClean="0">
                <a:latin typeface="Consolas" pitchFamily="49" charset="0"/>
              </a:rPr>
              <a:t> image</a:t>
            </a: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$ ./</a:t>
            </a:r>
            <a:r>
              <a:rPr lang="en-US" b="1" dirty="0" err="1" smtClean="0">
                <a:latin typeface="Consolas" pitchFamily="49" charset="0"/>
              </a:rPr>
              <a:t>kamaki</a:t>
            </a:r>
            <a:r>
              <a:rPr lang="en-US" b="1" dirty="0" smtClean="0">
                <a:latin typeface="Consolas" pitchFamily="49" charset="0"/>
              </a:rPr>
              <a:t> server shutdown 101 --</a:t>
            </a:r>
            <a:r>
              <a:rPr lang="en-US" b="1" dirty="0" err="1" smtClean="0">
                <a:latin typeface="Consolas" pitchFamily="49" charset="0"/>
              </a:rPr>
              <a:t>url</a:t>
            </a:r>
            <a:r>
              <a:rPr lang="en-US" b="1" dirty="0" smtClean="0">
                <a:latin typeface="Consolas" pitchFamily="49" charset="0"/>
              </a:rPr>
              <a:t>=http://localhost:8000/api/v1.1</a:t>
            </a:r>
          </a:p>
          <a:p>
            <a:r>
              <a:rPr lang="en-US" b="1" dirty="0" smtClean="0">
                <a:latin typeface="Consolas" pitchFamily="49" charset="0"/>
              </a:rPr>
              <a:t>--token=1234527db2…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./</a:t>
            </a:r>
            <a:r>
              <a:rPr lang="en-US" dirty="0" err="1" smtClean="0"/>
              <a:t>kamaki</a:t>
            </a:r>
            <a:endParaRPr lang="el-GR" dirty="0"/>
          </a:p>
        </p:txBody>
      </p:sp>
      <p:sp>
        <p:nvSpPr>
          <p:cNvPr id="7" name="TextBox 6"/>
          <p:cNvSpPr txBox="1"/>
          <p:nvPr/>
        </p:nvSpPr>
        <p:spPr>
          <a:xfrm>
            <a:off x="261258" y="1489165"/>
            <a:ext cx="888274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latin typeface="Consolas" pitchFamily="49" charset="0"/>
              </a:rPr>
              <a:t>$ </a:t>
            </a:r>
            <a:r>
              <a:rPr lang="en-US" b="1" dirty="0" err="1" smtClean="0">
                <a:latin typeface="Consolas" pitchFamily="49" charset="0"/>
              </a:rPr>
              <a:t>ipython</a:t>
            </a:r>
            <a:endParaRPr lang="en-US" b="1" dirty="0" smtClean="0">
              <a:latin typeface="Consolas" pitchFamily="49" charset="0"/>
            </a:endParaRPr>
          </a:p>
          <a:p>
            <a:endParaRPr lang="en-US" dirty="0" smtClean="0">
              <a:latin typeface="Consolas" pitchFamily="49" charset="0"/>
            </a:endParaRPr>
          </a:p>
          <a:p>
            <a:r>
              <a:rPr lang="en-US" dirty="0" smtClean="0">
                <a:latin typeface="Consolas" pitchFamily="49" charset="0"/>
              </a:rPr>
              <a:t>In [1]: </a:t>
            </a:r>
            <a:r>
              <a:rPr lang="en-US" b="1" dirty="0" smtClean="0">
                <a:latin typeface="Consolas" pitchFamily="49" charset="0"/>
              </a:rPr>
              <a:t>from </a:t>
            </a:r>
            <a:r>
              <a:rPr lang="en-US" b="1" dirty="0" err="1" smtClean="0">
                <a:latin typeface="Consolas" pitchFamily="49" charset="0"/>
              </a:rPr>
              <a:t>kamaki.client</a:t>
            </a:r>
            <a:r>
              <a:rPr lang="en-US" b="1" dirty="0" smtClean="0">
                <a:latin typeface="Consolas" pitchFamily="49" charset="0"/>
              </a:rPr>
              <a:t> import Client</a:t>
            </a:r>
          </a:p>
          <a:p>
            <a:r>
              <a:rPr lang="en-US" dirty="0" smtClean="0">
                <a:latin typeface="Consolas" pitchFamily="49" charset="0"/>
              </a:rPr>
              <a:t>In [2]: </a:t>
            </a:r>
            <a:r>
              <a:rPr lang="en-US" b="1" dirty="0" smtClean="0">
                <a:latin typeface="Consolas" pitchFamily="49" charset="0"/>
              </a:rPr>
              <a:t>c = Client('http://localhost:8000/api/v1.1', "1234527db2…")</a:t>
            </a:r>
          </a:p>
          <a:p>
            <a:r>
              <a:rPr lang="en-US" dirty="0" smtClean="0">
                <a:latin typeface="Consolas" pitchFamily="49" charset="0"/>
              </a:rPr>
              <a:t>In [3]: </a:t>
            </a:r>
            <a:r>
              <a:rPr lang="en-US" b="1" dirty="0" err="1" smtClean="0">
                <a:latin typeface="Consolas" pitchFamily="49" charset="0"/>
              </a:rPr>
              <a:t>c.list_flavors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b="1" dirty="0" smtClean="0">
                <a:latin typeface="Consolas" pitchFamily="49" charset="0"/>
              </a:rPr>
              <a:t>…</a:t>
            </a:r>
          </a:p>
          <a:p>
            <a:r>
              <a:rPr lang="en-US" dirty="0" smtClean="0">
                <a:latin typeface="Consolas" pitchFamily="49" charset="0"/>
              </a:rPr>
              <a:t>In [4]: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 = </a:t>
            </a:r>
            <a:r>
              <a:rPr lang="en-US" b="1" dirty="0" err="1" smtClean="0">
                <a:latin typeface="Consolas" pitchFamily="49" charset="0"/>
              </a:rPr>
              <a:t>c.list_images</a:t>
            </a:r>
            <a:r>
              <a:rPr lang="en-US" b="1" dirty="0" smtClean="0">
                <a:latin typeface="Consolas" pitchFamily="49" charset="0"/>
              </a:rPr>
              <a:t>()</a:t>
            </a:r>
          </a:p>
          <a:p>
            <a:r>
              <a:rPr lang="en-US" dirty="0" smtClean="0">
                <a:latin typeface="Consolas" pitchFamily="49" charset="0"/>
              </a:rPr>
              <a:t>In [5]: </a:t>
            </a:r>
            <a:r>
              <a:rPr lang="en-US" b="1" dirty="0" err="1" smtClean="0">
                <a:latin typeface="Consolas" pitchFamily="49" charset="0"/>
              </a:rPr>
              <a:t>i</a:t>
            </a:r>
            <a:r>
              <a:rPr lang="en-US" b="1" dirty="0" smtClean="0">
                <a:latin typeface="Consolas" pitchFamily="49" charset="0"/>
              </a:rPr>
              <a:t>[5]</a:t>
            </a:r>
          </a:p>
          <a:p>
            <a:r>
              <a:rPr lang="en-US" dirty="0" smtClean="0">
                <a:latin typeface="Consolas" pitchFamily="49" charset="0"/>
              </a:rPr>
              <a:t>{</a:t>
            </a:r>
            <a:r>
              <a:rPr lang="en-US" dirty="0" err="1" smtClean="0">
                <a:latin typeface="Consolas" pitchFamily="49" charset="0"/>
              </a:rPr>
              <a:t>u'created</a:t>
            </a:r>
            <a:r>
              <a:rPr lang="en-US" dirty="0" smtClean="0">
                <a:latin typeface="Consolas" pitchFamily="49" charset="0"/>
              </a:rPr>
              <a:t>': u'2011-06-09T00:00:00+00:00',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u'id</a:t>
            </a:r>
            <a:r>
              <a:rPr lang="en-US" dirty="0" smtClean="0">
                <a:latin typeface="Consolas" pitchFamily="49" charset="0"/>
              </a:rPr>
              <a:t>': 7,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u'metadata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u'values</a:t>
            </a:r>
            <a:r>
              <a:rPr lang="en-US" dirty="0" smtClean="0">
                <a:latin typeface="Consolas" pitchFamily="49" charset="0"/>
              </a:rPr>
              <a:t>': {</a:t>
            </a:r>
            <a:r>
              <a:rPr lang="en-US" dirty="0" err="1" smtClean="0">
                <a:latin typeface="Consolas" pitchFamily="49" charset="0"/>
              </a:rPr>
              <a:t>u'OS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			     </a:t>
            </a:r>
            <a:r>
              <a:rPr lang="en-US" dirty="0" err="1" smtClean="0">
                <a:latin typeface="Consolas" pitchFamily="49" charset="0"/>
              </a:rPr>
              <a:t>u'size</a:t>
            </a:r>
            <a:r>
              <a:rPr lang="en-US" dirty="0" smtClean="0">
                <a:latin typeface="Consolas" pitchFamily="49" charset="0"/>
              </a:rPr>
              <a:t>': u'11000'}},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u'name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u'Windows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u'progress</a:t>
            </a:r>
            <a:r>
              <a:rPr lang="en-US" dirty="0" smtClean="0">
                <a:latin typeface="Consolas" pitchFamily="49" charset="0"/>
              </a:rPr>
              <a:t>': 100,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u'status</a:t>
            </a:r>
            <a:r>
              <a:rPr lang="en-US" dirty="0" smtClean="0">
                <a:latin typeface="Consolas" pitchFamily="49" charset="0"/>
              </a:rPr>
              <a:t>': </a:t>
            </a:r>
            <a:r>
              <a:rPr lang="en-US" dirty="0" err="1" smtClean="0">
                <a:latin typeface="Consolas" pitchFamily="49" charset="0"/>
              </a:rPr>
              <a:t>u'ACTIVE</a:t>
            </a:r>
            <a:r>
              <a:rPr lang="en-US" dirty="0" smtClean="0">
                <a:latin typeface="Consolas" pitchFamily="49" charset="0"/>
              </a:rPr>
              <a:t>',</a:t>
            </a:r>
          </a:p>
          <a:p>
            <a:r>
              <a:rPr lang="en-US" dirty="0" smtClean="0">
                <a:latin typeface="Consolas" pitchFamily="49" charset="0"/>
              </a:rPr>
              <a:t> </a:t>
            </a:r>
            <a:r>
              <a:rPr lang="en-US" dirty="0" err="1" smtClean="0">
                <a:latin typeface="Consolas" pitchFamily="49" charset="0"/>
              </a:rPr>
              <a:t>u'updated</a:t>
            </a:r>
            <a:r>
              <a:rPr lang="en-US" dirty="0" smtClean="0">
                <a:latin typeface="Consolas" pitchFamily="49" charset="0"/>
              </a:rPr>
              <a:t>': u'2011-09-12T14:47:12+00:00'}</a:t>
            </a:r>
          </a:p>
          <a:p>
            <a:r>
              <a:rPr lang="en-US" dirty="0" smtClean="0">
                <a:latin typeface="Consolas" pitchFamily="49" charset="0"/>
              </a:rPr>
              <a:t>In [6]: </a:t>
            </a:r>
            <a:r>
              <a:rPr lang="en-US" b="1" dirty="0" err="1" smtClean="0">
                <a:latin typeface="Consolas" pitchFamily="49" charset="0"/>
              </a:rPr>
              <a:t>c.create_server</a:t>
            </a:r>
            <a:r>
              <a:rPr lang="en-US" b="1" dirty="0" smtClean="0">
                <a:latin typeface="Consolas" pitchFamily="49" charset="0"/>
              </a:rPr>
              <a:t>('mywin1', 3, 5)</a:t>
            </a:r>
            <a:endParaRPr lang="en-US" b="1" dirty="0">
              <a:latin typeface="Consolas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Sights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Live Demo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ym typeface="Wingdings" pitchFamily="2" charset="2"/>
              </a:rPr>
              <a:t>Prepare and upload Image from local template VM</a:t>
            </a:r>
          </a:p>
          <a:p>
            <a:r>
              <a:rPr lang="en-US" dirty="0" smtClean="0">
                <a:sym typeface="Wingdings" pitchFamily="2" charset="2"/>
              </a:rPr>
              <a:t>Spawn compute cluster to run MPI app</a:t>
            </a:r>
          </a:p>
          <a:p>
            <a:r>
              <a:rPr lang="en-US" dirty="0" smtClean="0">
                <a:sym typeface="Wingdings" pitchFamily="2" charset="2"/>
              </a:rPr>
              <a:t>Make local modifications and repeat</a:t>
            </a:r>
          </a:p>
          <a:p>
            <a:pPr lvl="1"/>
            <a:endParaRPr lang="en-US" dirty="0" smtClean="0">
              <a:sym typeface="Wingdings" pitchFamily="2" charset="2"/>
            </a:endParaRPr>
          </a:p>
          <a:p>
            <a:r>
              <a:rPr lang="en-US" dirty="0" smtClean="0">
                <a:sym typeface="Wingdings" pitchFamily="2" charset="2"/>
              </a:rPr>
              <a:t>… What if it was over a 3G connection?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upload 1GB Image file? </a:t>
            </a:r>
          </a:p>
          <a:p>
            <a:pPr lvl="1"/>
            <a:r>
              <a:rPr lang="en-US" dirty="0" smtClean="0">
                <a:sym typeface="Wingdings" pitchFamily="2" charset="2"/>
              </a:rPr>
              <a:t>Time needed to prepare and spawn virtual nodes?</a:t>
            </a:r>
          </a:p>
          <a:p>
            <a:endParaRPr lang="en-US" dirty="0" smtClean="0">
              <a:sym typeface="Wingdings" pitchFamily="2" charset="2"/>
            </a:endParaRPr>
          </a:p>
          <a:p>
            <a:pPr lvl="1"/>
            <a:endParaRPr lang="el-G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Internals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Picture 67" descr="user-f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588718" y="1062798"/>
            <a:ext cx="980604" cy="980604"/>
          </a:xfrm>
          <a:prstGeom prst="rect">
            <a:avLst/>
          </a:prstGeom>
        </p:spPr>
      </p:pic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grpSp>
        <p:nvGrpSpPr>
          <p:cNvPr id="2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5" name="Title 74"/>
          <p:cNvSpPr>
            <a:spLocks noGrp="1"/>
          </p:cNvSpPr>
          <p:nvPr>
            <p:ph type="title"/>
          </p:nvPr>
        </p:nvSpPr>
        <p:spPr>
          <a:xfrm>
            <a:off x="457200" y="828105"/>
            <a:ext cx="8229600" cy="555095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5070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3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274402" y="191232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Upcoming goals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49"/>
            <a:ext cx="8229600" cy="508341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Credit-based resource allocation</a:t>
            </a:r>
          </a:p>
          <a:p>
            <a:r>
              <a:rPr lang="en-US" dirty="0" smtClean="0"/>
              <a:t>Abstract away the Ganeti backend, replace with backend connector behind the MQ</a:t>
            </a:r>
          </a:p>
          <a:p>
            <a:pPr lvl="1"/>
            <a:r>
              <a:rPr lang="en-US" dirty="0" smtClean="0"/>
              <a:t>Release to community as reference implementation of </a:t>
            </a:r>
            <a:r>
              <a:rPr lang="en-US" dirty="0" err="1" smtClean="0"/>
              <a:t>OpenStack</a:t>
            </a:r>
            <a:r>
              <a:rPr lang="en-US" dirty="0" smtClean="0"/>
              <a:t> Compute v1.1</a:t>
            </a:r>
          </a:p>
          <a:p>
            <a:r>
              <a:rPr lang="en-US" dirty="0" smtClean="0"/>
              <a:t>Support live modification of VMs in Ganeti</a:t>
            </a:r>
          </a:p>
          <a:p>
            <a:r>
              <a:rPr lang="en-US" dirty="0" smtClean="0"/>
              <a:t>Snapshots, clones in storage layer</a:t>
            </a:r>
          </a:p>
          <a:p>
            <a:pPr lvl="1"/>
            <a:r>
              <a:rPr lang="en-US" dirty="0" smtClean="0"/>
              <a:t>Dramatic decrease in VM initialization time</a:t>
            </a:r>
          </a:p>
          <a:p>
            <a:pPr lvl="1"/>
            <a:r>
              <a:rPr lang="en-US" dirty="0" smtClean="0"/>
              <a:t>Support workloads with 100s of ephemeral VMs</a:t>
            </a:r>
          </a:p>
          <a:p>
            <a:pPr lvl="2"/>
            <a:r>
              <a:rPr lang="en-US" dirty="0" smtClean="0"/>
              <a:t>e.g. for scientific computation, MPI jobs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218777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777"/>
            <a:ext cx="914399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9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18777"/>
            <a:ext cx="9333186" cy="6420444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143999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143998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3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64911"/>
            <a:ext cx="9143996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297747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313931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273471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64911"/>
            <a:ext cx="9143995" cy="6420442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" y="180677"/>
            <a:ext cx="9143995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5764" y="180677"/>
            <a:ext cx="9333184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" y="180677"/>
            <a:ext cx="9348951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7882" y="180677"/>
            <a:ext cx="9309536" cy="642044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48952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48952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89657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89657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05841" cy="6420446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22025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64911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144000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180677"/>
            <a:ext cx="9322025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297749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72585"/>
            <a:ext cx="9305841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pic>
        <p:nvPicPr>
          <p:cNvPr id="6" name="Picture 5" descr="057_astakos_login_page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80677"/>
            <a:ext cx="9333186" cy="6420445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Upcoming</a:t>
            </a:r>
            <a:endParaRPr lang="el-GR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l-G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Current and Upcoming features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199" y="1771650"/>
            <a:ext cx="8439151" cy="4846864"/>
          </a:xfrm>
        </p:spPr>
        <p:txBody>
          <a:bodyPr>
            <a:normAutofit/>
          </a:bodyPr>
          <a:lstStyle/>
          <a:p>
            <a:r>
              <a:rPr lang="en-US" dirty="0" smtClean="0"/>
              <a:t>Now: Alpha2</a:t>
            </a:r>
          </a:p>
          <a:p>
            <a:pPr lvl="1"/>
            <a:r>
              <a:rPr lang="en-US" dirty="0" smtClean="0"/>
              <a:t>Common user base, custom user images on </a:t>
            </a:r>
            <a:r>
              <a:rPr lang="en-US" dirty="0" err="1" smtClean="0"/>
              <a:t>Pithos</a:t>
            </a:r>
            <a:r>
              <a:rPr lang="en-US" dirty="0" smtClean="0"/>
              <a:t>+</a:t>
            </a:r>
          </a:p>
          <a:p>
            <a:r>
              <a:rPr lang="en-US" dirty="0" smtClean="0"/>
              <a:t>short-term: </a:t>
            </a:r>
            <a:r>
              <a:rPr lang="en-US" dirty="0" err="1" smtClean="0"/>
              <a:t>Synnefo</a:t>
            </a:r>
            <a:r>
              <a:rPr lang="en-US" dirty="0" smtClean="0"/>
              <a:t> v0.12, Beta</a:t>
            </a:r>
          </a:p>
          <a:p>
            <a:pPr lvl="1"/>
            <a:r>
              <a:rPr lang="en-US" dirty="0" smtClean="0"/>
              <a:t>Ultra-lightweight VMs on Archipelago with RADOS backend</a:t>
            </a:r>
          </a:p>
          <a:p>
            <a:r>
              <a:rPr lang="en-US" dirty="0" smtClean="0"/>
              <a:t>medium-term</a:t>
            </a:r>
          </a:p>
          <a:p>
            <a:pPr lvl="1"/>
            <a:r>
              <a:rPr lang="en-US" dirty="0" smtClean="0"/>
              <a:t>Volumes: </a:t>
            </a:r>
            <a:r>
              <a:rPr lang="en-US" dirty="0" err="1" smtClean="0"/>
              <a:t>clonable</a:t>
            </a:r>
            <a:r>
              <a:rPr lang="en-US" dirty="0" smtClean="0"/>
              <a:t> / </a:t>
            </a:r>
            <a:r>
              <a:rPr lang="en-US" dirty="0" err="1" smtClean="0"/>
              <a:t>snapshottable</a:t>
            </a:r>
            <a:r>
              <a:rPr lang="en-US" dirty="0" smtClean="0"/>
              <a:t> / attachable disks</a:t>
            </a:r>
          </a:p>
          <a:p>
            <a:pPr lvl="1"/>
            <a:r>
              <a:rPr lang="en-US" dirty="0" smtClean="0"/>
              <a:t>Network and storage </a:t>
            </a:r>
            <a:r>
              <a:rPr lang="en-US" dirty="0" err="1" smtClean="0"/>
              <a:t>hotplugging</a:t>
            </a:r>
            <a:endParaRPr lang="en-US" dirty="0" smtClean="0"/>
          </a:p>
          <a:p>
            <a:r>
              <a:rPr lang="en-US" dirty="0" smtClean="0"/>
              <a:t>Upcoming beta in fully populated datacenter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Opensource</a:t>
            </a:r>
            <a:endParaRPr lang="el-GR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49108" y="1508237"/>
            <a:ext cx="8229600" cy="4924931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dirty="0" err="1" smtClean="0"/>
              <a:t>Synnefo</a:t>
            </a:r>
            <a:r>
              <a:rPr lang="en-US" dirty="0" smtClean="0"/>
              <a:t>: Cyclades / </a:t>
            </a:r>
            <a:r>
              <a:rPr lang="en-US" dirty="0" err="1" smtClean="0"/>
              <a:t>Pithos</a:t>
            </a:r>
            <a:r>
              <a:rPr lang="en-US" dirty="0" smtClean="0"/>
              <a:t>+ / </a:t>
            </a:r>
            <a:r>
              <a:rPr lang="en-US" dirty="0" err="1" smtClean="0"/>
              <a:t>Astakos</a:t>
            </a:r>
            <a:endParaRPr lang="en-US" dirty="0" smtClean="0"/>
          </a:p>
          <a:p>
            <a:pPr lvl="1"/>
            <a:r>
              <a:rPr lang="en-US" dirty="0" smtClean="0"/>
              <a:t>https://code.grnet.gr/projects/synnefo</a:t>
            </a:r>
          </a:p>
          <a:p>
            <a:pPr lvl="1"/>
            <a:r>
              <a:rPr lang="en-US" dirty="0" smtClean="0"/>
              <a:t>https://code.grnet.gr/projects/pithos</a:t>
            </a:r>
          </a:p>
          <a:p>
            <a:pPr lvl="1"/>
            <a:r>
              <a:rPr lang="en-US" dirty="0" smtClean="0"/>
              <a:t>https://code.grnet.gr/projects/astakos</a:t>
            </a:r>
          </a:p>
          <a:p>
            <a:r>
              <a:rPr lang="en-US" dirty="0" err="1" smtClean="0"/>
              <a:t>kamaki</a:t>
            </a:r>
            <a:endParaRPr lang="en-US" dirty="0" smtClean="0"/>
          </a:p>
          <a:p>
            <a:pPr lvl="1"/>
            <a:r>
              <a:rPr lang="en-US" dirty="0" smtClean="0"/>
              <a:t>https://code.grnet.gr/projects/kamaki</a:t>
            </a:r>
          </a:p>
          <a:p>
            <a:endParaRPr lang="en-US" dirty="0" smtClean="0"/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0" y="6214683"/>
            <a:ext cx="9144000" cy="370885"/>
          </a:xfrm>
          <a:prstGeom prst="rect">
            <a:avLst/>
          </a:prstGeom>
        </p:spPr>
        <p:txBody>
          <a:bodyPr vert="horz" lIns="91440" tIns="0" rIns="91440" bIns="0" rtlCol="0">
            <a:normAutofit fontScale="77500" lnSpcReduction="20000"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30000"/>
              </a:lnSpc>
              <a:spcBef>
                <a:spcPct val="20000"/>
              </a:spcBef>
              <a:spcAft>
                <a:spcPts val="0"/>
              </a:spcAft>
              <a:buClr>
                <a:srgbClr val="4085A5"/>
              </a:buClr>
              <a:buSzPct val="70000"/>
              <a:tabLst/>
              <a:defRPr/>
            </a:pP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pip install </a:t>
            </a:r>
            <a:r>
              <a:rPr lang="en-US" sz="2800" dirty="0" smtClean="0">
                <a:solidFill>
                  <a:srgbClr val="2D5F75"/>
                </a:solidFill>
              </a:rPr>
              <a:t>or </a:t>
            </a:r>
            <a:r>
              <a:rPr lang="en-US" sz="2600" b="1" dirty="0" smtClean="0">
                <a:solidFill>
                  <a:srgbClr val="2D5F75"/>
                </a:solidFill>
                <a:latin typeface="Consolas" pitchFamily="49" charset="0"/>
                <a:cs typeface="Consolas" pitchFamily="49" charset="0"/>
              </a:rPr>
              <a:t>apt-get install </a:t>
            </a:r>
            <a:r>
              <a:rPr lang="en-US" sz="2800" dirty="0" smtClean="0">
                <a:solidFill>
                  <a:srgbClr val="2D5F75"/>
                </a:solidFill>
              </a:rPr>
              <a:t>everything!</a:t>
            </a:r>
            <a:endParaRPr kumimoji="0" lang="en-US" sz="2800" b="0" i="0" u="none" strike="noStrike" kern="1200" cap="none" spc="0" normalizeH="0" baseline="0" noProof="0" dirty="0" smtClean="0">
              <a:ln>
                <a:noFill/>
              </a:ln>
              <a:solidFill>
                <a:srgbClr val="2D5F75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677254"/>
          </a:xfrm>
        </p:spPr>
        <p:txBody>
          <a:bodyPr/>
          <a:lstStyle/>
          <a:p>
            <a:r>
              <a:rPr lang="en-US" smtClean="0"/>
              <a:t>http://</a:t>
            </a:r>
            <a:r>
              <a:rPr lang="en-US" dirty="0" smtClean="0"/>
              <a:t>okeanos.io</a:t>
            </a:r>
            <a:endParaRPr lang="el-GR" dirty="0"/>
          </a:p>
        </p:txBody>
      </p:sp>
      <p:pic>
        <p:nvPicPr>
          <p:cNvPr id="9" name="Picture 8" descr="okeanos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84850" y="1584675"/>
            <a:ext cx="5402850" cy="94515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71700" y="2781300"/>
            <a:ext cx="4800600" cy="3448050"/>
          </a:xfrm>
        </p:spPr>
        <p:txBody>
          <a:bodyPr/>
          <a:lstStyle/>
          <a:p>
            <a:pPr algn="ctr">
              <a:buNone/>
            </a:pPr>
            <a:r>
              <a:rPr lang="en-US" sz="4800" dirty="0" smtClean="0"/>
              <a:t>Questions?</a:t>
            </a:r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Asynchronous design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50"/>
            <a:ext cx="8229600" cy="5118588"/>
          </a:xfrm>
        </p:spPr>
        <p:txBody>
          <a:bodyPr>
            <a:normAutofit fontScale="92500" lnSpcReduction="20000"/>
          </a:bodyPr>
          <a:lstStyle/>
          <a:p>
            <a:r>
              <a:rPr lang="en-US" dirty="0" smtClean="0"/>
              <a:t>DB contains All state needed to handle API queries</a:t>
            </a:r>
          </a:p>
          <a:p>
            <a:pPr lvl="1"/>
            <a:r>
              <a:rPr lang="en-US" dirty="0" smtClean="0"/>
              <a:t>no need to reach the backend</a:t>
            </a:r>
          </a:p>
          <a:p>
            <a:pPr lvl="1"/>
            <a:r>
              <a:rPr lang="en-US" dirty="0" smtClean="0"/>
              <a:t>Ganeti </a:t>
            </a:r>
            <a:r>
              <a:rPr lang="en-US" sz="2200" dirty="0" smtClean="0">
                <a:latin typeface="Consolas" pitchFamily="49" charset="0"/>
              </a:rPr>
              <a:t>GetInstanceInfo() </a:t>
            </a:r>
            <a:r>
              <a:rPr lang="en-US" dirty="0" smtClean="0"/>
              <a:t>is a proper job, too slow</a:t>
            </a:r>
          </a:p>
          <a:p>
            <a:r>
              <a:rPr lang="en-US" dirty="0" smtClean="0"/>
              <a:t>Two distinct paths, </a:t>
            </a:r>
            <a:r>
              <a:rPr lang="en-US" i="1" dirty="0" smtClean="0"/>
              <a:t>effect</a:t>
            </a:r>
            <a:r>
              <a:rPr lang="en-US" dirty="0" smtClean="0"/>
              <a:t> and </a:t>
            </a:r>
            <a:r>
              <a:rPr lang="en-US" i="1" dirty="0" smtClean="0"/>
              <a:t>update</a:t>
            </a:r>
          </a:p>
          <a:p>
            <a:r>
              <a:rPr lang="en-US" i="1" dirty="0" smtClean="0"/>
              <a:t>Effect</a:t>
            </a:r>
            <a:r>
              <a:rPr lang="en-US" dirty="0" smtClean="0"/>
              <a:t> changes to VMs</a:t>
            </a:r>
          </a:p>
          <a:p>
            <a:pPr lvl="1"/>
            <a:r>
              <a:rPr lang="en-US" dirty="0" smtClean="0"/>
              <a:t>when servicing API requests to modify VM state</a:t>
            </a:r>
          </a:p>
          <a:p>
            <a:pPr lvl="1"/>
            <a:r>
              <a:rPr lang="en-US" dirty="0" smtClean="0"/>
              <a:t>issue commands to Ganeti backend, over RAPI</a:t>
            </a:r>
          </a:p>
          <a:p>
            <a:pPr lvl="1"/>
            <a:r>
              <a:rPr lang="en-US" dirty="0" smtClean="0"/>
              <a:t>ACK reception of request to user</a:t>
            </a:r>
          </a:p>
          <a:p>
            <a:r>
              <a:rPr lang="en-US" i="1" dirty="0" smtClean="0"/>
              <a:t>Update</a:t>
            </a:r>
            <a:r>
              <a:rPr lang="en-US" dirty="0" smtClean="0"/>
              <a:t> DB, when interesting things happen</a:t>
            </a:r>
          </a:p>
          <a:p>
            <a:pPr lvl="1"/>
            <a:r>
              <a:rPr lang="en-US" dirty="0" smtClean="0"/>
              <a:t>user or </a:t>
            </a:r>
            <a:r>
              <a:rPr lang="en-US" i="1" dirty="0" smtClean="0"/>
              <a:t>admin</a:t>
            </a:r>
            <a:r>
              <a:rPr lang="en-US" dirty="0" smtClean="0"/>
              <a:t> initiated</a:t>
            </a:r>
          </a:p>
          <a:p>
            <a:pPr lvl="1"/>
            <a:r>
              <a:rPr lang="en-US" dirty="0" smtClean="0"/>
              <a:t>Queue notifications to Message Queue, over AMQP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grpSp>
        <p:nvGrpSpPr>
          <p:cNvPr id="2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5" name="Title 7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Synnefo 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pic>
        <p:nvPicPr>
          <p:cNvPr id="69" name="Picture 68" descr="stick_figure.e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0681" y="1177271"/>
            <a:ext cx="698321" cy="984250"/>
          </a:xfrm>
          <a:prstGeom prst="rect">
            <a:avLst/>
          </a:prstGeom>
        </p:spPr>
      </p:pic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5070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3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68" name="Freeform 67"/>
          <p:cNvSpPr/>
          <p:nvPr/>
        </p:nvSpPr>
        <p:spPr>
          <a:xfrm>
            <a:off x="2749222" y="1638300"/>
            <a:ext cx="4851729" cy="777240"/>
          </a:xfrm>
          <a:custGeom>
            <a:avLst/>
            <a:gdLst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6" fmla="*/ 693420 w 2354580"/>
              <a:gd name="connsiteY6" fmla="*/ 256032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0" fmla="*/ 2354580 w 2354580"/>
              <a:gd name="connsiteY0" fmla="*/ 0 h 4069080"/>
              <a:gd name="connsiteX1" fmla="*/ 0 w 2354580"/>
              <a:gd name="connsiteY1" fmla="*/ 22860 h 4069080"/>
              <a:gd name="connsiteX2" fmla="*/ 22860 w 2354580"/>
              <a:gd name="connsiteY2" fmla="*/ 4030980 h 4069080"/>
              <a:gd name="connsiteX3" fmla="*/ 739140 w 2354580"/>
              <a:gd name="connsiteY3" fmla="*/ 3985260 h 4069080"/>
              <a:gd name="connsiteX4" fmla="*/ 662940 w 2354580"/>
              <a:gd name="connsiteY4" fmla="*/ 4069080 h 40690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0" fmla="*/ 2354580 w 2354580"/>
              <a:gd name="connsiteY0" fmla="*/ 0 h 4046220"/>
              <a:gd name="connsiteX1" fmla="*/ 0 w 2354580"/>
              <a:gd name="connsiteY1" fmla="*/ 22860 h 4046220"/>
              <a:gd name="connsiteX2" fmla="*/ 22860 w 2354580"/>
              <a:gd name="connsiteY2" fmla="*/ 4030980 h 4046220"/>
              <a:gd name="connsiteX3" fmla="*/ 716280 w 2354580"/>
              <a:gd name="connsiteY3" fmla="*/ 4046220 h 404622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172720 h 4203700"/>
              <a:gd name="connsiteX1" fmla="*/ 2334260 w 2354580"/>
              <a:gd name="connsiteY1" fmla="*/ 0 h 4203700"/>
              <a:gd name="connsiteX2" fmla="*/ 0 w 2354580"/>
              <a:gd name="connsiteY2" fmla="*/ 195580 h 4203700"/>
              <a:gd name="connsiteX3" fmla="*/ 22860 w 2354580"/>
              <a:gd name="connsiteY3" fmla="*/ 4203700 h 4203700"/>
              <a:gd name="connsiteX4" fmla="*/ 708660 w 2354580"/>
              <a:gd name="connsiteY4" fmla="*/ 4188460 h 420370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0 h 4246880"/>
              <a:gd name="connsiteX1" fmla="*/ 0 w 2354580"/>
              <a:gd name="connsiteY1" fmla="*/ 238760 h 4246880"/>
              <a:gd name="connsiteX2" fmla="*/ 22860 w 2354580"/>
              <a:gd name="connsiteY2" fmla="*/ 4246880 h 4246880"/>
              <a:gd name="connsiteX3" fmla="*/ 708660 w 2354580"/>
              <a:gd name="connsiteY3" fmla="*/ 4231640 h 4246880"/>
              <a:gd name="connsiteX0" fmla="*/ 2348230 w 2348230"/>
              <a:gd name="connsiteY0" fmla="*/ 0 h 4246880"/>
              <a:gd name="connsiteX1" fmla="*/ 0 w 2348230"/>
              <a:gd name="connsiteY1" fmla="*/ 22860 h 4246880"/>
              <a:gd name="connsiteX2" fmla="*/ 16510 w 2348230"/>
              <a:gd name="connsiteY2" fmla="*/ 4246880 h 4246880"/>
              <a:gd name="connsiteX3" fmla="*/ 702310 w 2348230"/>
              <a:gd name="connsiteY3" fmla="*/ 4231640 h 424688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31640 h 4246880"/>
              <a:gd name="connsiteX0" fmla="*/ 2337223 w 2337223"/>
              <a:gd name="connsiteY0" fmla="*/ 0 h 4263390"/>
              <a:gd name="connsiteX1" fmla="*/ 14393 w 2337223"/>
              <a:gd name="connsiteY1" fmla="*/ 10160 h 4263390"/>
              <a:gd name="connsiteX2" fmla="*/ 5503 w 2337223"/>
              <a:gd name="connsiteY2" fmla="*/ 4246880 h 4263390"/>
              <a:gd name="connsiteX3" fmla="*/ 691303 w 2337223"/>
              <a:gd name="connsiteY3" fmla="*/ 4263390 h 426339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44340 h 4246880"/>
              <a:gd name="connsiteX0" fmla="*/ 2337223 w 2337223"/>
              <a:gd name="connsiteY0" fmla="*/ 0 h 4251960"/>
              <a:gd name="connsiteX1" fmla="*/ 14393 w 2337223"/>
              <a:gd name="connsiteY1" fmla="*/ 10160 h 4251960"/>
              <a:gd name="connsiteX2" fmla="*/ 5503 w 2337223"/>
              <a:gd name="connsiteY2" fmla="*/ 4246880 h 4251960"/>
              <a:gd name="connsiteX3" fmla="*/ 615103 w 2337223"/>
              <a:gd name="connsiteY3" fmla="*/ 4251960 h 4251960"/>
              <a:gd name="connsiteX0" fmla="*/ 2337223 w 2337223"/>
              <a:gd name="connsiteY0" fmla="*/ 0 h 4259580"/>
              <a:gd name="connsiteX1" fmla="*/ 14393 w 2337223"/>
              <a:gd name="connsiteY1" fmla="*/ 10160 h 4259580"/>
              <a:gd name="connsiteX2" fmla="*/ 5503 w 2337223"/>
              <a:gd name="connsiteY2" fmla="*/ 4246880 h 4259580"/>
              <a:gd name="connsiteX3" fmla="*/ 782743 w 2337223"/>
              <a:gd name="connsiteY3" fmla="*/ 4259580 h 4259580"/>
              <a:gd name="connsiteX0" fmla="*/ 2337223 w 2512483"/>
              <a:gd name="connsiteY0" fmla="*/ 0 h 4259580"/>
              <a:gd name="connsiteX1" fmla="*/ 2512483 w 2512483"/>
              <a:gd name="connsiteY1" fmla="*/ 2540 h 4259580"/>
              <a:gd name="connsiteX2" fmla="*/ 14393 w 2512483"/>
              <a:gd name="connsiteY2" fmla="*/ 10160 h 4259580"/>
              <a:gd name="connsiteX3" fmla="*/ 5503 w 2512483"/>
              <a:gd name="connsiteY3" fmla="*/ 4246880 h 4259580"/>
              <a:gd name="connsiteX4" fmla="*/ 782743 w 2512483"/>
              <a:gd name="connsiteY4" fmla="*/ 4259580 h 4259580"/>
              <a:gd name="connsiteX0" fmla="*/ 2337223 w 2634403"/>
              <a:gd name="connsiteY0" fmla="*/ 0 h 4259580"/>
              <a:gd name="connsiteX1" fmla="*/ 2512483 w 2634403"/>
              <a:gd name="connsiteY1" fmla="*/ 2540 h 4259580"/>
              <a:gd name="connsiteX2" fmla="*/ 2634403 w 2634403"/>
              <a:gd name="connsiteY2" fmla="*/ 10160 h 4259580"/>
              <a:gd name="connsiteX3" fmla="*/ 14393 w 2634403"/>
              <a:gd name="connsiteY3" fmla="*/ 10160 h 4259580"/>
              <a:gd name="connsiteX4" fmla="*/ 5503 w 2634403"/>
              <a:gd name="connsiteY4" fmla="*/ 4246880 h 4259580"/>
              <a:gd name="connsiteX5" fmla="*/ 782743 w 2634403"/>
              <a:gd name="connsiteY5" fmla="*/ 4259580 h 4259580"/>
              <a:gd name="connsiteX0" fmla="*/ 2341985 w 2634403"/>
              <a:gd name="connsiteY0" fmla="*/ 9367 h 4257040"/>
              <a:gd name="connsiteX1" fmla="*/ 2512483 w 2634403"/>
              <a:gd name="connsiteY1" fmla="*/ 0 h 4257040"/>
              <a:gd name="connsiteX2" fmla="*/ 2634403 w 2634403"/>
              <a:gd name="connsiteY2" fmla="*/ 7620 h 4257040"/>
              <a:gd name="connsiteX3" fmla="*/ 14393 w 2634403"/>
              <a:gd name="connsiteY3" fmla="*/ 7620 h 4257040"/>
              <a:gd name="connsiteX4" fmla="*/ 5503 w 2634403"/>
              <a:gd name="connsiteY4" fmla="*/ 4244340 h 4257040"/>
              <a:gd name="connsiteX5" fmla="*/ 782743 w 2634403"/>
              <a:gd name="connsiteY5" fmla="*/ 4257040 h 4257040"/>
              <a:gd name="connsiteX0" fmla="*/ 2341985 w 2634403"/>
              <a:gd name="connsiteY0" fmla="*/ 1747 h 4249420"/>
              <a:gd name="connsiteX1" fmla="*/ 2634403 w 2634403"/>
              <a:gd name="connsiteY1" fmla="*/ 0 h 4249420"/>
              <a:gd name="connsiteX2" fmla="*/ 14393 w 2634403"/>
              <a:gd name="connsiteY2" fmla="*/ 0 h 4249420"/>
              <a:gd name="connsiteX3" fmla="*/ 5503 w 2634403"/>
              <a:gd name="connsiteY3" fmla="*/ 4236720 h 4249420"/>
              <a:gd name="connsiteX4" fmla="*/ 782743 w 2634403"/>
              <a:gd name="connsiteY4" fmla="*/ 4249420 h 4249420"/>
              <a:gd name="connsiteX0" fmla="*/ 2634403 w 2634403"/>
              <a:gd name="connsiteY0" fmla="*/ 0 h 4249420"/>
              <a:gd name="connsiteX1" fmla="*/ 14393 w 2634403"/>
              <a:gd name="connsiteY1" fmla="*/ 0 h 4249420"/>
              <a:gd name="connsiteX2" fmla="*/ 5503 w 2634403"/>
              <a:gd name="connsiteY2" fmla="*/ 4236720 h 4249420"/>
              <a:gd name="connsiteX3" fmla="*/ 782743 w 2634403"/>
              <a:gd name="connsiteY3" fmla="*/ 4249420 h 4249420"/>
              <a:gd name="connsiteX0" fmla="*/ 2620010 w 2620010"/>
              <a:gd name="connsiteY0" fmla="*/ 0 h 4249420"/>
              <a:gd name="connsiteX1" fmla="*/ 0 w 2620010"/>
              <a:gd name="connsiteY1" fmla="*/ 0 h 4249420"/>
              <a:gd name="connsiteX2" fmla="*/ 927434 w 2620010"/>
              <a:gd name="connsiteY2" fmla="*/ 4193357 h 4249420"/>
              <a:gd name="connsiteX3" fmla="*/ 768350 w 2620010"/>
              <a:gd name="connsiteY3" fmla="*/ 4249420 h 4249420"/>
              <a:gd name="connsiteX0" fmla="*/ 2620010 w 2620010"/>
              <a:gd name="connsiteY0" fmla="*/ 0 h 4206059"/>
              <a:gd name="connsiteX1" fmla="*/ 0 w 2620010"/>
              <a:gd name="connsiteY1" fmla="*/ 0 h 4206059"/>
              <a:gd name="connsiteX2" fmla="*/ 927434 w 2620010"/>
              <a:gd name="connsiteY2" fmla="*/ 4193357 h 4206059"/>
              <a:gd name="connsiteX3" fmla="*/ 93880 w 2620010"/>
              <a:gd name="connsiteY3" fmla="*/ 4206059 h 4206059"/>
              <a:gd name="connsiteX0" fmla="*/ 2526130 w 2526130"/>
              <a:gd name="connsiteY0" fmla="*/ 216807 h 4422866"/>
              <a:gd name="connsiteX1" fmla="*/ 838476 w 2526130"/>
              <a:gd name="connsiteY1" fmla="*/ 0 h 4422866"/>
              <a:gd name="connsiteX2" fmla="*/ 833554 w 2526130"/>
              <a:gd name="connsiteY2" fmla="*/ 4410164 h 4422866"/>
              <a:gd name="connsiteX3" fmla="*/ 0 w 2526130"/>
              <a:gd name="connsiteY3" fmla="*/ 4422866 h 4422866"/>
              <a:gd name="connsiteX0" fmla="*/ 2526130 w 2526130"/>
              <a:gd name="connsiteY0" fmla="*/ 216807 h 4422866"/>
              <a:gd name="connsiteX1" fmla="*/ 833517 w 2526130"/>
              <a:gd name="connsiteY1" fmla="*/ 0 h 4422866"/>
              <a:gd name="connsiteX2" fmla="*/ 833554 w 2526130"/>
              <a:gd name="connsiteY2" fmla="*/ 4410164 h 4422866"/>
              <a:gd name="connsiteX3" fmla="*/ 0 w 2526130"/>
              <a:gd name="connsiteY3" fmla="*/ 4422866 h 4422866"/>
              <a:gd name="connsiteX0" fmla="*/ 2526130 w 2526130"/>
              <a:gd name="connsiteY0" fmla="*/ 216807 h 4422866"/>
              <a:gd name="connsiteX1" fmla="*/ 833517 w 2526130"/>
              <a:gd name="connsiteY1" fmla="*/ 0 h 4422866"/>
              <a:gd name="connsiteX2" fmla="*/ 833554 w 2526130"/>
              <a:gd name="connsiteY2" fmla="*/ 4410164 h 4422866"/>
              <a:gd name="connsiteX3" fmla="*/ 0 w 2526130"/>
              <a:gd name="connsiteY3" fmla="*/ 4422866 h 4422866"/>
              <a:gd name="connsiteX0" fmla="*/ 2526130 w 2526130"/>
              <a:gd name="connsiteY0" fmla="*/ 216807 h 4422866"/>
              <a:gd name="connsiteX1" fmla="*/ 2509598 w 2526130"/>
              <a:gd name="connsiteY1" fmla="*/ 180673 h 4422866"/>
              <a:gd name="connsiteX2" fmla="*/ 833517 w 2526130"/>
              <a:gd name="connsiteY2" fmla="*/ 0 h 4422866"/>
              <a:gd name="connsiteX3" fmla="*/ 833554 w 2526130"/>
              <a:gd name="connsiteY3" fmla="*/ 4410164 h 4422866"/>
              <a:gd name="connsiteX4" fmla="*/ 0 w 2526130"/>
              <a:gd name="connsiteY4" fmla="*/ 4422866 h 4422866"/>
              <a:gd name="connsiteX0" fmla="*/ 2526130 w 2526130"/>
              <a:gd name="connsiteY0" fmla="*/ 216807 h 4422866"/>
              <a:gd name="connsiteX1" fmla="*/ 2519517 w 2526130"/>
              <a:gd name="connsiteY1" fmla="*/ 36135 h 4422866"/>
              <a:gd name="connsiteX2" fmla="*/ 833517 w 2526130"/>
              <a:gd name="connsiteY2" fmla="*/ 0 h 4422866"/>
              <a:gd name="connsiteX3" fmla="*/ 833554 w 2526130"/>
              <a:gd name="connsiteY3" fmla="*/ 4410164 h 4422866"/>
              <a:gd name="connsiteX4" fmla="*/ 0 w 2526130"/>
              <a:gd name="connsiteY4" fmla="*/ 4422866 h 4422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26130" h="4422866">
                <a:moveTo>
                  <a:pt x="2526130" y="216807"/>
                </a:moveTo>
                <a:lnTo>
                  <a:pt x="2519517" y="36135"/>
                </a:lnTo>
                <a:lnTo>
                  <a:pt x="833517" y="0"/>
                </a:lnTo>
                <a:cubicBezTo>
                  <a:pt x="832408" y="1444141"/>
                  <a:pt x="828051" y="3002157"/>
                  <a:pt x="833554" y="4410164"/>
                </a:cubicBezTo>
                <a:lnTo>
                  <a:pt x="0" y="4422866"/>
                </a:lnTo>
              </a:path>
            </a:pathLst>
          </a:custGeom>
          <a:ln w="63500">
            <a:solidFill>
              <a:srgbClr val="FF9933">
                <a:alpha val="60000"/>
              </a:srgb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598252" y="158847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8" grpId="0" animBg="1"/>
    </p:bld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“effect” Path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50"/>
            <a:ext cx="8229600" cy="4740519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Reception of API request to modify VM state (e.g.,</a:t>
            </a:r>
            <a:br>
              <a:rPr lang="en-US" dirty="0" smtClean="0"/>
            </a:br>
            <a:r>
              <a:rPr lang="en-US" sz="2200" dirty="0" smtClean="0">
                <a:latin typeface="Consolas" pitchFamily="49" charset="0"/>
              </a:rPr>
              <a:t>PUT /servers </a:t>
            </a:r>
            <a:r>
              <a:rPr lang="en-US" dirty="0" smtClean="0"/>
              <a:t>over HTTP)</a:t>
            </a:r>
          </a:p>
          <a:p>
            <a:r>
              <a:rPr lang="en-US" dirty="0" smtClean="0"/>
              <a:t>API enforces access rights and policy</a:t>
            </a:r>
          </a:p>
          <a:p>
            <a:pPr lvl="1"/>
            <a:r>
              <a:rPr lang="en-US" dirty="0" smtClean="0"/>
              <a:t>Ganeti knows no cloud users or access rights</a:t>
            </a:r>
          </a:p>
          <a:p>
            <a:r>
              <a:rPr lang="en-US" dirty="0" smtClean="0"/>
              <a:t>Need to translate from </a:t>
            </a:r>
            <a:r>
              <a:rPr lang="en-US" dirty="0" err="1" smtClean="0"/>
              <a:t>Openstack</a:t>
            </a:r>
            <a:r>
              <a:rPr lang="en-US" dirty="0" smtClean="0"/>
              <a:t> Compute to backend ops (e.g., </a:t>
            </a:r>
            <a:r>
              <a:rPr lang="en-US" sz="2200" dirty="0" err="1" smtClean="0">
                <a:latin typeface="Consolas" pitchFamily="49" charset="0"/>
              </a:rPr>
              <a:t>CreateInstance</a:t>
            </a:r>
            <a:r>
              <a:rPr lang="en-US" sz="2200" dirty="0" smtClean="0">
                <a:latin typeface="Consolas" pitchFamily="49" charset="0"/>
              </a:rPr>
              <a:t>())</a:t>
            </a:r>
          </a:p>
          <a:p>
            <a:r>
              <a:rPr lang="en-US" dirty="0" smtClean="0"/>
              <a:t>Asynchronous request processing</a:t>
            </a:r>
          </a:p>
          <a:p>
            <a:pPr lvl="1"/>
            <a:r>
              <a:rPr lang="en-US" dirty="0" smtClean="0"/>
              <a:t>Return HTTP </a:t>
            </a:r>
            <a:r>
              <a:rPr lang="en-US" sz="2200" dirty="0" smtClean="0">
                <a:latin typeface="Consolas" pitchFamily="49" charset="0"/>
              </a:rPr>
              <a:t>202 Accepted</a:t>
            </a:r>
          </a:p>
          <a:p>
            <a:pPr lvl="1"/>
            <a:r>
              <a:rPr lang="en-US" dirty="0" smtClean="0"/>
              <a:t>it’s up to the API client to poll for completion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  <a:p>
            <a:pPr lvl="1"/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grpSp>
        <p:nvGrpSpPr>
          <p:cNvPr id="2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5" name="Title 7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Synnefo 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pic>
        <p:nvPicPr>
          <p:cNvPr id="69" name="Picture 68" descr="stick_figure.e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0681" y="1177271"/>
            <a:ext cx="698321" cy="984250"/>
          </a:xfrm>
          <a:prstGeom prst="rect">
            <a:avLst/>
          </a:prstGeom>
        </p:spPr>
      </p:pic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5070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3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64" name="Freeform 163"/>
          <p:cNvSpPr/>
          <p:nvPr/>
        </p:nvSpPr>
        <p:spPr>
          <a:xfrm>
            <a:off x="5023697" y="1676400"/>
            <a:ext cx="2634403" cy="4249420"/>
          </a:xfrm>
          <a:custGeom>
            <a:avLst/>
            <a:gdLst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6" fmla="*/ 693420 w 2354580"/>
              <a:gd name="connsiteY6" fmla="*/ 256032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0" fmla="*/ 2354580 w 2354580"/>
              <a:gd name="connsiteY0" fmla="*/ 0 h 4069080"/>
              <a:gd name="connsiteX1" fmla="*/ 0 w 2354580"/>
              <a:gd name="connsiteY1" fmla="*/ 22860 h 4069080"/>
              <a:gd name="connsiteX2" fmla="*/ 22860 w 2354580"/>
              <a:gd name="connsiteY2" fmla="*/ 4030980 h 4069080"/>
              <a:gd name="connsiteX3" fmla="*/ 739140 w 2354580"/>
              <a:gd name="connsiteY3" fmla="*/ 3985260 h 4069080"/>
              <a:gd name="connsiteX4" fmla="*/ 662940 w 2354580"/>
              <a:gd name="connsiteY4" fmla="*/ 4069080 h 40690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0" fmla="*/ 2354580 w 2354580"/>
              <a:gd name="connsiteY0" fmla="*/ 0 h 4046220"/>
              <a:gd name="connsiteX1" fmla="*/ 0 w 2354580"/>
              <a:gd name="connsiteY1" fmla="*/ 22860 h 4046220"/>
              <a:gd name="connsiteX2" fmla="*/ 22860 w 2354580"/>
              <a:gd name="connsiteY2" fmla="*/ 4030980 h 4046220"/>
              <a:gd name="connsiteX3" fmla="*/ 716280 w 2354580"/>
              <a:gd name="connsiteY3" fmla="*/ 4046220 h 404622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172720 h 4203700"/>
              <a:gd name="connsiteX1" fmla="*/ 2334260 w 2354580"/>
              <a:gd name="connsiteY1" fmla="*/ 0 h 4203700"/>
              <a:gd name="connsiteX2" fmla="*/ 0 w 2354580"/>
              <a:gd name="connsiteY2" fmla="*/ 195580 h 4203700"/>
              <a:gd name="connsiteX3" fmla="*/ 22860 w 2354580"/>
              <a:gd name="connsiteY3" fmla="*/ 4203700 h 4203700"/>
              <a:gd name="connsiteX4" fmla="*/ 708660 w 2354580"/>
              <a:gd name="connsiteY4" fmla="*/ 4188460 h 420370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0 h 4246880"/>
              <a:gd name="connsiteX1" fmla="*/ 0 w 2354580"/>
              <a:gd name="connsiteY1" fmla="*/ 238760 h 4246880"/>
              <a:gd name="connsiteX2" fmla="*/ 22860 w 2354580"/>
              <a:gd name="connsiteY2" fmla="*/ 4246880 h 4246880"/>
              <a:gd name="connsiteX3" fmla="*/ 708660 w 2354580"/>
              <a:gd name="connsiteY3" fmla="*/ 4231640 h 4246880"/>
              <a:gd name="connsiteX0" fmla="*/ 2348230 w 2348230"/>
              <a:gd name="connsiteY0" fmla="*/ 0 h 4246880"/>
              <a:gd name="connsiteX1" fmla="*/ 0 w 2348230"/>
              <a:gd name="connsiteY1" fmla="*/ 22860 h 4246880"/>
              <a:gd name="connsiteX2" fmla="*/ 16510 w 2348230"/>
              <a:gd name="connsiteY2" fmla="*/ 4246880 h 4246880"/>
              <a:gd name="connsiteX3" fmla="*/ 702310 w 2348230"/>
              <a:gd name="connsiteY3" fmla="*/ 4231640 h 424688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31640 h 4246880"/>
              <a:gd name="connsiteX0" fmla="*/ 2337223 w 2337223"/>
              <a:gd name="connsiteY0" fmla="*/ 0 h 4263390"/>
              <a:gd name="connsiteX1" fmla="*/ 14393 w 2337223"/>
              <a:gd name="connsiteY1" fmla="*/ 10160 h 4263390"/>
              <a:gd name="connsiteX2" fmla="*/ 5503 w 2337223"/>
              <a:gd name="connsiteY2" fmla="*/ 4246880 h 4263390"/>
              <a:gd name="connsiteX3" fmla="*/ 691303 w 2337223"/>
              <a:gd name="connsiteY3" fmla="*/ 4263390 h 426339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44340 h 4246880"/>
              <a:gd name="connsiteX0" fmla="*/ 2337223 w 2337223"/>
              <a:gd name="connsiteY0" fmla="*/ 0 h 4251960"/>
              <a:gd name="connsiteX1" fmla="*/ 14393 w 2337223"/>
              <a:gd name="connsiteY1" fmla="*/ 10160 h 4251960"/>
              <a:gd name="connsiteX2" fmla="*/ 5503 w 2337223"/>
              <a:gd name="connsiteY2" fmla="*/ 4246880 h 4251960"/>
              <a:gd name="connsiteX3" fmla="*/ 615103 w 2337223"/>
              <a:gd name="connsiteY3" fmla="*/ 4251960 h 4251960"/>
              <a:gd name="connsiteX0" fmla="*/ 2337223 w 2337223"/>
              <a:gd name="connsiteY0" fmla="*/ 0 h 4259580"/>
              <a:gd name="connsiteX1" fmla="*/ 14393 w 2337223"/>
              <a:gd name="connsiteY1" fmla="*/ 10160 h 4259580"/>
              <a:gd name="connsiteX2" fmla="*/ 5503 w 2337223"/>
              <a:gd name="connsiteY2" fmla="*/ 4246880 h 4259580"/>
              <a:gd name="connsiteX3" fmla="*/ 782743 w 2337223"/>
              <a:gd name="connsiteY3" fmla="*/ 4259580 h 4259580"/>
              <a:gd name="connsiteX0" fmla="*/ 2337223 w 2512483"/>
              <a:gd name="connsiteY0" fmla="*/ 0 h 4259580"/>
              <a:gd name="connsiteX1" fmla="*/ 2512483 w 2512483"/>
              <a:gd name="connsiteY1" fmla="*/ 2540 h 4259580"/>
              <a:gd name="connsiteX2" fmla="*/ 14393 w 2512483"/>
              <a:gd name="connsiteY2" fmla="*/ 10160 h 4259580"/>
              <a:gd name="connsiteX3" fmla="*/ 5503 w 2512483"/>
              <a:gd name="connsiteY3" fmla="*/ 4246880 h 4259580"/>
              <a:gd name="connsiteX4" fmla="*/ 782743 w 2512483"/>
              <a:gd name="connsiteY4" fmla="*/ 4259580 h 4259580"/>
              <a:gd name="connsiteX0" fmla="*/ 2337223 w 2634403"/>
              <a:gd name="connsiteY0" fmla="*/ 0 h 4259580"/>
              <a:gd name="connsiteX1" fmla="*/ 2512483 w 2634403"/>
              <a:gd name="connsiteY1" fmla="*/ 2540 h 4259580"/>
              <a:gd name="connsiteX2" fmla="*/ 2634403 w 2634403"/>
              <a:gd name="connsiteY2" fmla="*/ 10160 h 4259580"/>
              <a:gd name="connsiteX3" fmla="*/ 14393 w 2634403"/>
              <a:gd name="connsiteY3" fmla="*/ 10160 h 4259580"/>
              <a:gd name="connsiteX4" fmla="*/ 5503 w 2634403"/>
              <a:gd name="connsiteY4" fmla="*/ 4246880 h 4259580"/>
              <a:gd name="connsiteX5" fmla="*/ 782743 w 2634403"/>
              <a:gd name="connsiteY5" fmla="*/ 4259580 h 4259580"/>
              <a:gd name="connsiteX0" fmla="*/ 2341985 w 2634403"/>
              <a:gd name="connsiteY0" fmla="*/ 9367 h 4257040"/>
              <a:gd name="connsiteX1" fmla="*/ 2512483 w 2634403"/>
              <a:gd name="connsiteY1" fmla="*/ 0 h 4257040"/>
              <a:gd name="connsiteX2" fmla="*/ 2634403 w 2634403"/>
              <a:gd name="connsiteY2" fmla="*/ 7620 h 4257040"/>
              <a:gd name="connsiteX3" fmla="*/ 14393 w 2634403"/>
              <a:gd name="connsiteY3" fmla="*/ 7620 h 4257040"/>
              <a:gd name="connsiteX4" fmla="*/ 5503 w 2634403"/>
              <a:gd name="connsiteY4" fmla="*/ 4244340 h 4257040"/>
              <a:gd name="connsiteX5" fmla="*/ 782743 w 2634403"/>
              <a:gd name="connsiteY5" fmla="*/ 4257040 h 4257040"/>
              <a:gd name="connsiteX0" fmla="*/ 2341985 w 2634403"/>
              <a:gd name="connsiteY0" fmla="*/ 1747 h 4249420"/>
              <a:gd name="connsiteX1" fmla="*/ 2634403 w 2634403"/>
              <a:gd name="connsiteY1" fmla="*/ 0 h 4249420"/>
              <a:gd name="connsiteX2" fmla="*/ 14393 w 2634403"/>
              <a:gd name="connsiteY2" fmla="*/ 0 h 4249420"/>
              <a:gd name="connsiteX3" fmla="*/ 5503 w 2634403"/>
              <a:gd name="connsiteY3" fmla="*/ 4236720 h 4249420"/>
              <a:gd name="connsiteX4" fmla="*/ 782743 w 2634403"/>
              <a:gd name="connsiteY4" fmla="*/ 4249420 h 4249420"/>
              <a:gd name="connsiteX0" fmla="*/ 2634403 w 2634403"/>
              <a:gd name="connsiteY0" fmla="*/ 0 h 4249420"/>
              <a:gd name="connsiteX1" fmla="*/ 14393 w 2634403"/>
              <a:gd name="connsiteY1" fmla="*/ 0 h 4249420"/>
              <a:gd name="connsiteX2" fmla="*/ 5503 w 2634403"/>
              <a:gd name="connsiteY2" fmla="*/ 4236720 h 4249420"/>
              <a:gd name="connsiteX3" fmla="*/ 782743 w 2634403"/>
              <a:gd name="connsiteY3" fmla="*/ 4249420 h 42494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634403" h="4249420">
                <a:moveTo>
                  <a:pt x="2634403" y="0"/>
                </a:moveTo>
                <a:lnTo>
                  <a:pt x="14393" y="0"/>
                </a:lnTo>
                <a:cubicBezTo>
                  <a:pt x="19896" y="1408007"/>
                  <a:pt x="0" y="2828713"/>
                  <a:pt x="5503" y="4236720"/>
                </a:cubicBezTo>
                <a:lnTo>
                  <a:pt x="782743" y="4249420"/>
                </a:lnTo>
              </a:path>
            </a:pathLst>
          </a:custGeom>
          <a:ln w="63500">
            <a:solidFill>
              <a:srgbClr val="FF9933">
                <a:alpha val="60000"/>
              </a:srgb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598252" y="158847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6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CC66"/>
                                      </p:to>
                                    </p:animClr>
                                    <p:set>
                                      <p:cBhvr>
                                        <p:cTn id="7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15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5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5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4" grpId="0" animBg="1"/>
    </p:bld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“update” path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50"/>
            <a:ext cx="8229600" cy="491636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May run at any time</a:t>
            </a:r>
          </a:p>
          <a:p>
            <a:r>
              <a:rPr lang="en-US" dirty="0" smtClean="0"/>
              <a:t>Completely decoupled from “effect” path</a:t>
            </a:r>
          </a:p>
          <a:p>
            <a:r>
              <a:rPr lang="en-US" dirty="0" smtClean="0"/>
              <a:t>Design goal:</a:t>
            </a:r>
          </a:p>
          <a:p>
            <a:pPr lvl="1"/>
            <a:r>
              <a:rPr lang="en-US" dirty="0" smtClean="0"/>
              <a:t>Ganeti </a:t>
            </a:r>
            <a:r>
              <a:rPr lang="en-US" dirty="0" err="1" smtClean="0"/>
              <a:t>admins</a:t>
            </a:r>
            <a:r>
              <a:rPr lang="en-US" dirty="0" smtClean="0"/>
              <a:t> free to bypass frontend</a:t>
            </a:r>
          </a:p>
          <a:p>
            <a:pPr lvl="1"/>
            <a:r>
              <a:rPr lang="en-US" dirty="0" err="1" smtClean="0"/>
              <a:t>Synnefo</a:t>
            </a:r>
            <a:r>
              <a:rPr lang="en-US" dirty="0" smtClean="0"/>
              <a:t> adapts</a:t>
            </a:r>
          </a:p>
          <a:p>
            <a:r>
              <a:rPr lang="en-US" dirty="0" err="1" smtClean="0"/>
              <a:t>Synnefo</a:t>
            </a:r>
            <a:r>
              <a:rPr lang="en-US" dirty="0" smtClean="0"/>
              <a:t> logic triggered on backend events</a:t>
            </a:r>
          </a:p>
          <a:p>
            <a:pPr lvl="1"/>
            <a:r>
              <a:rPr lang="en-US" dirty="0" smtClean="0"/>
              <a:t>Ganeti operation progressing in the queue</a:t>
            </a:r>
          </a:p>
          <a:p>
            <a:pPr lvl="1"/>
            <a:r>
              <a:rPr lang="en-US" dirty="0" err="1" smtClean="0"/>
              <a:t>Synnefo</a:t>
            </a:r>
            <a:r>
              <a:rPr lang="en-US" dirty="0" smtClean="0"/>
              <a:t> hook running inside Ganeti</a:t>
            </a:r>
          </a:p>
          <a:p>
            <a:pPr lvl="2"/>
            <a:r>
              <a:rPr lang="en-US" dirty="0" smtClean="0"/>
              <a:t>Hooks run at various phases in a VM’s lifecycle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sp>
        <p:nvSpPr>
          <p:cNvPr id="75" name="Title 7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Synnefo 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pic>
        <p:nvPicPr>
          <p:cNvPr id="69" name="Picture 68" descr="stick_figure.e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0681" y="1177271"/>
            <a:ext cx="698321" cy="984250"/>
          </a:xfrm>
          <a:prstGeom prst="rect">
            <a:avLst/>
          </a:prstGeom>
        </p:spPr>
      </p:pic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6594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2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598252" y="158847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cxnSp>
        <p:nvCxnSpPr>
          <p:cNvPr id="68" name="Straight Connector 67"/>
          <p:cNvCxnSpPr/>
          <p:nvPr/>
        </p:nvCxnSpPr>
        <p:spPr>
          <a:xfrm rot="10800000">
            <a:off x="4724400" y="6294120"/>
            <a:ext cx="449580" cy="0"/>
          </a:xfrm>
          <a:prstGeom prst="line">
            <a:avLst/>
          </a:prstGeom>
          <a:ln w="63500">
            <a:solidFill>
              <a:schemeClr val="accent6">
                <a:alpha val="60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71"/>
          <p:cNvSpPr/>
          <p:nvPr/>
        </p:nvSpPr>
        <p:spPr>
          <a:xfrm rot="19009223" flipV="1">
            <a:off x="4203353" y="5185147"/>
            <a:ext cx="598786" cy="269572"/>
          </a:xfrm>
          <a:custGeom>
            <a:avLst/>
            <a:gdLst>
              <a:gd name="connsiteX0" fmla="*/ 586740 w 586740"/>
              <a:gd name="connsiteY0" fmla="*/ 0 h 0"/>
              <a:gd name="connsiteX1" fmla="*/ 0 w 586740"/>
              <a:gd name="connsiteY1" fmla="*/ 0 h 0"/>
              <a:gd name="connsiteX2" fmla="*/ 0 w 586740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6740">
                <a:moveTo>
                  <a:pt x="586740" y="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ln w="63500">
            <a:solidFill>
              <a:schemeClr val="accent6">
                <a:alpha val="60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4" name="Freeform 73"/>
          <p:cNvSpPr/>
          <p:nvPr/>
        </p:nvSpPr>
        <p:spPr>
          <a:xfrm>
            <a:off x="2585297" y="2758440"/>
            <a:ext cx="599863" cy="3429000"/>
          </a:xfrm>
          <a:custGeom>
            <a:avLst/>
            <a:gdLst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6" fmla="*/ 693420 w 2354580"/>
              <a:gd name="connsiteY6" fmla="*/ 256032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0" fmla="*/ 2354580 w 2354580"/>
              <a:gd name="connsiteY0" fmla="*/ 0 h 4069080"/>
              <a:gd name="connsiteX1" fmla="*/ 0 w 2354580"/>
              <a:gd name="connsiteY1" fmla="*/ 22860 h 4069080"/>
              <a:gd name="connsiteX2" fmla="*/ 22860 w 2354580"/>
              <a:gd name="connsiteY2" fmla="*/ 4030980 h 4069080"/>
              <a:gd name="connsiteX3" fmla="*/ 739140 w 2354580"/>
              <a:gd name="connsiteY3" fmla="*/ 3985260 h 4069080"/>
              <a:gd name="connsiteX4" fmla="*/ 662940 w 2354580"/>
              <a:gd name="connsiteY4" fmla="*/ 4069080 h 40690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0" fmla="*/ 2354580 w 2354580"/>
              <a:gd name="connsiteY0" fmla="*/ 0 h 4046220"/>
              <a:gd name="connsiteX1" fmla="*/ 0 w 2354580"/>
              <a:gd name="connsiteY1" fmla="*/ 22860 h 4046220"/>
              <a:gd name="connsiteX2" fmla="*/ 22860 w 2354580"/>
              <a:gd name="connsiteY2" fmla="*/ 4030980 h 4046220"/>
              <a:gd name="connsiteX3" fmla="*/ 716280 w 2354580"/>
              <a:gd name="connsiteY3" fmla="*/ 4046220 h 404622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172720 h 4203700"/>
              <a:gd name="connsiteX1" fmla="*/ 2334260 w 2354580"/>
              <a:gd name="connsiteY1" fmla="*/ 0 h 4203700"/>
              <a:gd name="connsiteX2" fmla="*/ 0 w 2354580"/>
              <a:gd name="connsiteY2" fmla="*/ 195580 h 4203700"/>
              <a:gd name="connsiteX3" fmla="*/ 22860 w 2354580"/>
              <a:gd name="connsiteY3" fmla="*/ 4203700 h 4203700"/>
              <a:gd name="connsiteX4" fmla="*/ 708660 w 2354580"/>
              <a:gd name="connsiteY4" fmla="*/ 4188460 h 420370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0 h 4246880"/>
              <a:gd name="connsiteX1" fmla="*/ 0 w 2354580"/>
              <a:gd name="connsiteY1" fmla="*/ 238760 h 4246880"/>
              <a:gd name="connsiteX2" fmla="*/ 22860 w 2354580"/>
              <a:gd name="connsiteY2" fmla="*/ 4246880 h 4246880"/>
              <a:gd name="connsiteX3" fmla="*/ 708660 w 2354580"/>
              <a:gd name="connsiteY3" fmla="*/ 4231640 h 4246880"/>
              <a:gd name="connsiteX0" fmla="*/ 2348230 w 2348230"/>
              <a:gd name="connsiteY0" fmla="*/ 0 h 4246880"/>
              <a:gd name="connsiteX1" fmla="*/ 0 w 2348230"/>
              <a:gd name="connsiteY1" fmla="*/ 22860 h 4246880"/>
              <a:gd name="connsiteX2" fmla="*/ 16510 w 2348230"/>
              <a:gd name="connsiteY2" fmla="*/ 4246880 h 4246880"/>
              <a:gd name="connsiteX3" fmla="*/ 702310 w 2348230"/>
              <a:gd name="connsiteY3" fmla="*/ 4231640 h 424688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31640 h 4246880"/>
              <a:gd name="connsiteX0" fmla="*/ 2337223 w 2337223"/>
              <a:gd name="connsiteY0" fmla="*/ 0 h 4263390"/>
              <a:gd name="connsiteX1" fmla="*/ 14393 w 2337223"/>
              <a:gd name="connsiteY1" fmla="*/ 10160 h 4263390"/>
              <a:gd name="connsiteX2" fmla="*/ 5503 w 2337223"/>
              <a:gd name="connsiteY2" fmla="*/ 4246880 h 4263390"/>
              <a:gd name="connsiteX3" fmla="*/ 691303 w 2337223"/>
              <a:gd name="connsiteY3" fmla="*/ 4263390 h 426339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44340 h 4246880"/>
              <a:gd name="connsiteX0" fmla="*/ 2337223 w 2337223"/>
              <a:gd name="connsiteY0" fmla="*/ 0 h 4251960"/>
              <a:gd name="connsiteX1" fmla="*/ 14393 w 2337223"/>
              <a:gd name="connsiteY1" fmla="*/ 10160 h 4251960"/>
              <a:gd name="connsiteX2" fmla="*/ 5503 w 2337223"/>
              <a:gd name="connsiteY2" fmla="*/ 4246880 h 4251960"/>
              <a:gd name="connsiteX3" fmla="*/ 615103 w 2337223"/>
              <a:gd name="connsiteY3" fmla="*/ 4251960 h 4251960"/>
              <a:gd name="connsiteX0" fmla="*/ 2337223 w 2337223"/>
              <a:gd name="connsiteY0" fmla="*/ 0 h 4259580"/>
              <a:gd name="connsiteX1" fmla="*/ 14393 w 2337223"/>
              <a:gd name="connsiteY1" fmla="*/ 10160 h 4259580"/>
              <a:gd name="connsiteX2" fmla="*/ 5503 w 2337223"/>
              <a:gd name="connsiteY2" fmla="*/ 4246880 h 4259580"/>
              <a:gd name="connsiteX3" fmla="*/ 782743 w 2337223"/>
              <a:gd name="connsiteY3" fmla="*/ 4259580 h 4259580"/>
              <a:gd name="connsiteX0" fmla="*/ 2337223 w 2512483"/>
              <a:gd name="connsiteY0" fmla="*/ 0 h 4259580"/>
              <a:gd name="connsiteX1" fmla="*/ 2512483 w 2512483"/>
              <a:gd name="connsiteY1" fmla="*/ 2540 h 4259580"/>
              <a:gd name="connsiteX2" fmla="*/ 14393 w 2512483"/>
              <a:gd name="connsiteY2" fmla="*/ 10160 h 4259580"/>
              <a:gd name="connsiteX3" fmla="*/ 5503 w 2512483"/>
              <a:gd name="connsiteY3" fmla="*/ 4246880 h 4259580"/>
              <a:gd name="connsiteX4" fmla="*/ 782743 w 2512483"/>
              <a:gd name="connsiteY4" fmla="*/ 4259580 h 4259580"/>
              <a:gd name="connsiteX0" fmla="*/ 2337223 w 2634403"/>
              <a:gd name="connsiteY0" fmla="*/ 0 h 4259580"/>
              <a:gd name="connsiteX1" fmla="*/ 2512483 w 2634403"/>
              <a:gd name="connsiteY1" fmla="*/ 2540 h 4259580"/>
              <a:gd name="connsiteX2" fmla="*/ 2634403 w 2634403"/>
              <a:gd name="connsiteY2" fmla="*/ 10160 h 4259580"/>
              <a:gd name="connsiteX3" fmla="*/ 14393 w 2634403"/>
              <a:gd name="connsiteY3" fmla="*/ 10160 h 4259580"/>
              <a:gd name="connsiteX4" fmla="*/ 5503 w 2634403"/>
              <a:gd name="connsiteY4" fmla="*/ 4246880 h 4259580"/>
              <a:gd name="connsiteX5" fmla="*/ 782743 w 2634403"/>
              <a:gd name="connsiteY5" fmla="*/ 4259580 h 4259580"/>
              <a:gd name="connsiteX0" fmla="*/ 2341985 w 2634403"/>
              <a:gd name="connsiteY0" fmla="*/ 9367 h 4257040"/>
              <a:gd name="connsiteX1" fmla="*/ 2512483 w 2634403"/>
              <a:gd name="connsiteY1" fmla="*/ 0 h 4257040"/>
              <a:gd name="connsiteX2" fmla="*/ 2634403 w 2634403"/>
              <a:gd name="connsiteY2" fmla="*/ 7620 h 4257040"/>
              <a:gd name="connsiteX3" fmla="*/ 14393 w 2634403"/>
              <a:gd name="connsiteY3" fmla="*/ 7620 h 4257040"/>
              <a:gd name="connsiteX4" fmla="*/ 5503 w 2634403"/>
              <a:gd name="connsiteY4" fmla="*/ 4244340 h 4257040"/>
              <a:gd name="connsiteX5" fmla="*/ 782743 w 2634403"/>
              <a:gd name="connsiteY5" fmla="*/ 4257040 h 4257040"/>
              <a:gd name="connsiteX0" fmla="*/ 2341985 w 2634403"/>
              <a:gd name="connsiteY0" fmla="*/ 1747 h 4249420"/>
              <a:gd name="connsiteX1" fmla="*/ 2634403 w 2634403"/>
              <a:gd name="connsiteY1" fmla="*/ 0 h 4249420"/>
              <a:gd name="connsiteX2" fmla="*/ 14393 w 2634403"/>
              <a:gd name="connsiteY2" fmla="*/ 0 h 4249420"/>
              <a:gd name="connsiteX3" fmla="*/ 5503 w 2634403"/>
              <a:gd name="connsiteY3" fmla="*/ 4236720 h 4249420"/>
              <a:gd name="connsiteX4" fmla="*/ 782743 w 2634403"/>
              <a:gd name="connsiteY4" fmla="*/ 4249420 h 4249420"/>
              <a:gd name="connsiteX0" fmla="*/ 2634403 w 2634403"/>
              <a:gd name="connsiteY0" fmla="*/ 0 h 4249420"/>
              <a:gd name="connsiteX1" fmla="*/ 14393 w 2634403"/>
              <a:gd name="connsiteY1" fmla="*/ 0 h 4249420"/>
              <a:gd name="connsiteX2" fmla="*/ 5503 w 2634403"/>
              <a:gd name="connsiteY2" fmla="*/ 4236720 h 4249420"/>
              <a:gd name="connsiteX3" fmla="*/ 782743 w 2634403"/>
              <a:gd name="connsiteY3" fmla="*/ 4249420 h 4249420"/>
              <a:gd name="connsiteX0" fmla="*/ 14393 w 782743"/>
              <a:gd name="connsiteY0" fmla="*/ 0 h 4249420"/>
              <a:gd name="connsiteX1" fmla="*/ 5503 w 782743"/>
              <a:gd name="connsiteY1" fmla="*/ 4236720 h 4249420"/>
              <a:gd name="connsiteX2" fmla="*/ 782743 w 782743"/>
              <a:gd name="connsiteY2" fmla="*/ 4249420 h 4249420"/>
              <a:gd name="connsiteX0" fmla="*/ 6773 w 782743"/>
              <a:gd name="connsiteY0" fmla="*/ 0 h 3373120"/>
              <a:gd name="connsiteX1" fmla="*/ 5503 w 782743"/>
              <a:gd name="connsiteY1" fmla="*/ 3360420 h 3373120"/>
              <a:gd name="connsiteX2" fmla="*/ 782743 w 782743"/>
              <a:gd name="connsiteY2" fmla="*/ 3373120 h 337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2743" h="3373120">
                <a:moveTo>
                  <a:pt x="6773" y="0"/>
                </a:moveTo>
                <a:cubicBezTo>
                  <a:pt x="12276" y="1408007"/>
                  <a:pt x="0" y="1952413"/>
                  <a:pt x="5503" y="3360420"/>
                </a:cubicBezTo>
                <a:lnTo>
                  <a:pt x="782743" y="3373120"/>
                </a:lnTo>
              </a:path>
            </a:pathLst>
          </a:custGeom>
          <a:ln w="63500">
            <a:solidFill>
              <a:srgbClr val="FF9933">
                <a:alpha val="60000"/>
              </a:srgbClr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4" grpId="0" animBg="1"/>
    </p:bld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Ganeti event daemon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50"/>
            <a:ext cx="8343900" cy="4933950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Ganeti master manages job queue</a:t>
            </a:r>
          </a:p>
          <a:p>
            <a:pPr lvl="1"/>
            <a:r>
              <a:rPr lang="en-US" dirty="0" smtClean="0"/>
              <a:t>Jobs pass </a:t>
            </a:r>
            <a:r>
              <a:rPr lang="en-US" i="1" dirty="0" smtClean="0"/>
              <a:t>Queued</a:t>
            </a:r>
            <a:r>
              <a:rPr lang="en-US" dirty="0" smtClean="0"/>
              <a:t>, </a:t>
            </a:r>
            <a:r>
              <a:rPr lang="en-US" i="1" dirty="0" smtClean="0"/>
              <a:t>Waiting</a:t>
            </a:r>
            <a:r>
              <a:rPr lang="en-US" dirty="0" smtClean="0"/>
              <a:t>, </a:t>
            </a:r>
            <a:r>
              <a:rPr lang="en-US" i="1" dirty="0" smtClean="0"/>
              <a:t>Running</a:t>
            </a:r>
            <a:r>
              <a:rPr lang="en-US" dirty="0" smtClean="0"/>
              <a:t>, end up in </a:t>
            </a:r>
            <a:r>
              <a:rPr lang="en-US" i="1" dirty="0" smtClean="0"/>
              <a:t>Canceled</a:t>
            </a:r>
            <a:r>
              <a:rPr lang="en-US" dirty="0" smtClean="0"/>
              <a:t>, </a:t>
            </a:r>
            <a:r>
              <a:rPr lang="en-US" i="1" dirty="0" smtClean="0"/>
              <a:t>Success, Error</a:t>
            </a:r>
            <a:r>
              <a:rPr lang="en-US" dirty="0" smtClean="0"/>
              <a:t>.</a:t>
            </a:r>
          </a:p>
          <a:p>
            <a:r>
              <a:rPr lang="en-US" dirty="0" smtClean="0"/>
              <a:t>Need a way for </a:t>
            </a:r>
            <a:r>
              <a:rPr lang="en-US" dirty="0" err="1" smtClean="0"/>
              <a:t>Synnefo</a:t>
            </a:r>
            <a:r>
              <a:rPr lang="en-US" dirty="0" smtClean="0"/>
              <a:t> to monitor job progress</a:t>
            </a:r>
          </a:p>
          <a:p>
            <a:r>
              <a:rPr lang="en-US" dirty="0" err="1" smtClean="0"/>
              <a:t>Synnefo</a:t>
            </a:r>
            <a:r>
              <a:rPr lang="en-US" dirty="0" smtClean="0"/>
              <a:t>-specific solution: Ganeti event daemon</a:t>
            </a:r>
          </a:p>
          <a:p>
            <a:pPr lvl="1"/>
            <a:r>
              <a:rPr lang="en-US" dirty="0" smtClean="0"/>
              <a:t>Passively monitor the Ganeti job queue</a:t>
            </a:r>
          </a:p>
          <a:p>
            <a:pPr lvl="1"/>
            <a:r>
              <a:rPr lang="en-US" dirty="0" smtClean="0"/>
              <a:t>Notifications over AMQP on job progress</a:t>
            </a:r>
          </a:p>
          <a:p>
            <a:pPr lvl="1"/>
            <a:r>
              <a:rPr lang="en-US" dirty="0" err="1" smtClean="0"/>
              <a:t>Synnefo</a:t>
            </a:r>
            <a:r>
              <a:rPr lang="en-US" dirty="0" smtClean="0"/>
              <a:t> logic listens to Message Queue, updates DB</a:t>
            </a:r>
          </a:p>
          <a:p>
            <a:pPr lvl="1"/>
            <a:r>
              <a:rPr lang="en-US" sz="2000" dirty="0" err="1" smtClean="0">
                <a:latin typeface="Consolas" pitchFamily="49" charset="0"/>
              </a:rPr>
              <a:t>inotify</a:t>
            </a:r>
            <a:r>
              <a:rPr lang="en-US" sz="2000" dirty="0" smtClean="0">
                <a:latin typeface="Consolas" pitchFamily="49" charset="0"/>
              </a:rPr>
              <a:t>()-</a:t>
            </a:r>
            <a:r>
              <a:rPr lang="en-US" dirty="0" smtClean="0"/>
              <a:t>based mechanism, no code changes to Ganeti</a:t>
            </a:r>
          </a:p>
          <a:p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The Synnefo hook in Ganeti</a:t>
            </a:r>
            <a:endParaRPr lang="el-GR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457200" y="1466850"/>
            <a:ext cx="8229600" cy="4762500"/>
          </a:xfrm>
        </p:spPr>
        <p:txBody>
          <a:bodyPr/>
          <a:lstStyle/>
          <a:p>
            <a:r>
              <a:rPr lang="en-US" dirty="0" smtClean="0"/>
              <a:t>Different phases in a VM’s lifecycle</a:t>
            </a:r>
          </a:p>
          <a:p>
            <a:pPr lvl="1"/>
            <a:r>
              <a:rPr lang="en-US" dirty="0" smtClean="0"/>
              <a:t>{</a:t>
            </a:r>
            <a:r>
              <a:rPr lang="en-US" sz="2000" dirty="0" smtClean="0">
                <a:latin typeface="Consolas" pitchFamily="49" charset="0"/>
              </a:rPr>
              <a:t>pre</a:t>
            </a:r>
            <a:r>
              <a:rPr lang="en-US" dirty="0" smtClean="0"/>
              <a:t>, </a:t>
            </a:r>
            <a:r>
              <a:rPr lang="en-US" sz="2000" dirty="0" smtClean="0">
                <a:latin typeface="Consolas" pitchFamily="49" charset="0"/>
              </a:rPr>
              <a:t>post</a:t>
            </a:r>
            <a:r>
              <a:rPr lang="en-US" dirty="0" smtClean="0"/>
              <a:t>} – {</a:t>
            </a:r>
            <a:r>
              <a:rPr lang="en-US" sz="2000" dirty="0" smtClean="0">
                <a:latin typeface="Consolas" pitchFamily="49" charset="0"/>
              </a:rPr>
              <a:t>add</a:t>
            </a:r>
            <a:r>
              <a:rPr lang="en-US" dirty="0" smtClean="0"/>
              <a:t>, </a:t>
            </a:r>
            <a:r>
              <a:rPr lang="en-US" sz="2000" dirty="0" smtClean="0">
                <a:latin typeface="Consolas" pitchFamily="49" charset="0"/>
              </a:rPr>
              <a:t>start</a:t>
            </a:r>
            <a:r>
              <a:rPr lang="en-US" dirty="0" smtClean="0"/>
              <a:t>, </a:t>
            </a:r>
            <a:r>
              <a:rPr lang="en-US" sz="2000" dirty="0" smtClean="0">
                <a:latin typeface="Consolas" pitchFamily="49" charset="0"/>
              </a:rPr>
              <a:t>stop</a:t>
            </a:r>
            <a:r>
              <a:rPr lang="en-US" dirty="0" smtClean="0"/>
              <a:t>, </a:t>
            </a:r>
            <a:r>
              <a:rPr lang="en-US" sz="2000" dirty="0" smtClean="0">
                <a:latin typeface="Consolas" pitchFamily="49" charset="0"/>
              </a:rPr>
              <a:t>reboot</a:t>
            </a:r>
            <a:r>
              <a:rPr lang="en-US" dirty="0" smtClean="0"/>
              <a:t>, </a:t>
            </a:r>
            <a:r>
              <a:rPr lang="en-US" sz="2000" dirty="0" smtClean="0">
                <a:latin typeface="Consolas" pitchFamily="49" charset="0"/>
              </a:rPr>
              <a:t>modify</a:t>
            </a:r>
            <a:r>
              <a:rPr lang="en-US" dirty="0" smtClean="0"/>
              <a:t>}</a:t>
            </a:r>
          </a:p>
          <a:p>
            <a:r>
              <a:rPr lang="en-US" dirty="0" smtClean="0"/>
              <a:t>Run </a:t>
            </a:r>
            <a:r>
              <a:rPr lang="en-US" dirty="0" err="1" smtClean="0"/>
              <a:t>Synnefo</a:t>
            </a:r>
            <a:r>
              <a:rPr lang="en-US" dirty="0" smtClean="0"/>
              <a:t>-specific hook in </a:t>
            </a:r>
            <a:r>
              <a:rPr lang="en-US" sz="2000" dirty="0" smtClean="0">
                <a:latin typeface="Consolas" pitchFamily="49" charset="0"/>
              </a:rPr>
              <a:t>post-*</a:t>
            </a:r>
          </a:p>
          <a:p>
            <a:r>
              <a:rPr lang="en-US" dirty="0" smtClean="0"/>
              <a:t>Pushes VM configuration notifications to MQ</a:t>
            </a:r>
          </a:p>
          <a:p>
            <a:pPr lvl="1"/>
            <a:r>
              <a:rPr lang="en-US" dirty="0" smtClean="0"/>
              <a:t>e.g., NIC setup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IaaS</a:t>
            </a:r>
            <a:r>
              <a:rPr lang="en-US" dirty="0" smtClean="0"/>
              <a:t> – Network - Implementation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Custom modifications to Ganeti</a:t>
            </a:r>
          </a:p>
          <a:p>
            <a:pPr lvl="1"/>
            <a:r>
              <a:rPr lang="en-US" dirty="0" smtClean="0"/>
              <a:t>IP pool management for the public network</a:t>
            </a:r>
          </a:p>
          <a:p>
            <a:r>
              <a:rPr lang="en-US" dirty="0" smtClean="0"/>
              <a:t>Custom-written DHCP server over NFQUEUE</a:t>
            </a:r>
          </a:p>
          <a:p>
            <a:r>
              <a:rPr lang="en-US" dirty="0" smtClean="0"/>
              <a:t>Custom interface handling scripts</a:t>
            </a:r>
          </a:p>
          <a:p>
            <a:pPr lvl="1"/>
            <a:r>
              <a:rPr lang="en-US" dirty="0" smtClean="0"/>
              <a:t>Enforce VM networking configuration</a:t>
            </a:r>
          </a:p>
          <a:p>
            <a:r>
              <a:rPr lang="en-US" dirty="0" smtClean="0"/>
              <a:t>Private Networks</a:t>
            </a:r>
          </a:p>
          <a:p>
            <a:pPr lvl="1"/>
            <a:r>
              <a:rPr lang="en-US" dirty="0" smtClean="0"/>
              <a:t>Alpha: pre-provisioned bridges to 802.1Q VLANs</a:t>
            </a:r>
          </a:p>
          <a:p>
            <a:pPr lvl="1"/>
            <a:r>
              <a:rPr lang="en-US" dirty="0" smtClean="0"/>
              <a:t>Later on: MAC-prefix based filtering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endParaRPr lang="el-GR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AutoShape 10"/>
          <p:cNvSpPr>
            <a:spLocks noChangeArrowheads="1"/>
          </p:cNvSpPr>
          <p:nvPr/>
        </p:nvSpPr>
        <p:spPr bwMode="auto">
          <a:xfrm>
            <a:off x="3972277" y="211260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131" name="AutoShape 10"/>
          <p:cNvSpPr>
            <a:spLocks noChangeArrowheads="1"/>
          </p:cNvSpPr>
          <p:nvPr/>
        </p:nvSpPr>
        <p:spPr bwMode="auto">
          <a:xfrm>
            <a:off x="589085" y="4888520"/>
            <a:ext cx="2039816" cy="1406769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97" name="AutoShape 10"/>
          <p:cNvSpPr>
            <a:spLocks noChangeArrowheads="1"/>
          </p:cNvSpPr>
          <p:nvPr/>
        </p:nvSpPr>
        <p:spPr bwMode="auto">
          <a:xfrm>
            <a:off x="597877" y="3494068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" name="AutoShape 10"/>
          <p:cNvSpPr>
            <a:spLocks noChangeArrowheads="1"/>
          </p:cNvSpPr>
          <p:nvPr/>
        </p:nvSpPr>
        <p:spPr bwMode="auto">
          <a:xfrm>
            <a:off x="3086100" y="4877758"/>
            <a:ext cx="2149332" cy="1561141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</a:t>
            </a:r>
          </a:p>
          <a:p>
            <a:r>
              <a:rPr lang="en-US" sz="2000" b="1" dirty="0" smtClean="0"/>
              <a:t>Master</a:t>
            </a:r>
            <a:endParaRPr lang="el-GR" sz="2000" b="1" dirty="0" smtClean="0"/>
          </a:p>
        </p:txBody>
      </p:sp>
      <p:sp>
        <p:nvSpPr>
          <p:cNvPr id="14" name="AutoShape 10"/>
          <p:cNvSpPr>
            <a:spLocks noChangeArrowheads="1"/>
          </p:cNvSpPr>
          <p:nvPr/>
        </p:nvSpPr>
        <p:spPr bwMode="auto">
          <a:xfrm>
            <a:off x="720969" y="5011612"/>
            <a:ext cx="2039816" cy="1450734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Queue</a:t>
            </a:r>
          </a:p>
        </p:txBody>
      </p:sp>
      <p:sp>
        <p:nvSpPr>
          <p:cNvPr id="75" name="Title 74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Synnefo deployment</a:t>
            </a:r>
            <a:endParaRPr lang="el-GR" dirty="0"/>
          </a:p>
        </p:txBody>
      </p:sp>
      <p:sp>
        <p:nvSpPr>
          <p:cNvPr id="50" name="AutoShape 10"/>
          <p:cNvSpPr>
            <a:spLocks noChangeArrowheads="1"/>
          </p:cNvSpPr>
          <p:nvPr/>
        </p:nvSpPr>
        <p:spPr bwMode="auto">
          <a:xfrm>
            <a:off x="1029236" y="2008198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1" name="AutoShape 10"/>
          <p:cNvSpPr>
            <a:spLocks noChangeArrowheads="1"/>
          </p:cNvSpPr>
          <p:nvPr/>
        </p:nvSpPr>
        <p:spPr bwMode="auto">
          <a:xfrm>
            <a:off x="1183716" y="2145094"/>
            <a:ext cx="1582738" cy="664645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DB</a:t>
            </a:r>
          </a:p>
        </p:txBody>
      </p:sp>
      <p:sp>
        <p:nvSpPr>
          <p:cNvPr id="60" name="Can 59"/>
          <p:cNvSpPr/>
          <p:nvPr/>
        </p:nvSpPr>
        <p:spPr>
          <a:xfrm>
            <a:off x="2246087" y="2268379"/>
            <a:ext cx="462738" cy="483621"/>
          </a:xfrm>
          <a:prstGeom prst="can">
            <a:avLst/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l-GR" sz="2000" b="1" dirty="0" smtClean="0"/>
          </a:p>
        </p:txBody>
      </p:sp>
      <p:sp>
        <p:nvSpPr>
          <p:cNvPr id="54" name="AutoShape 10"/>
          <p:cNvSpPr>
            <a:spLocks noChangeArrowheads="1"/>
          </p:cNvSpPr>
          <p:nvPr/>
        </p:nvSpPr>
        <p:spPr bwMode="auto">
          <a:xfrm>
            <a:off x="5504646" y="4869704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3" name="AutoShape 10"/>
          <p:cNvSpPr>
            <a:spLocks noChangeArrowheads="1"/>
          </p:cNvSpPr>
          <p:nvPr/>
        </p:nvSpPr>
        <p:spPr bwMode="auto">
          <a:xfrm>
            <a:off x="5654116" y="503675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52" name="AutoShape 10"/>
          <p:cNvSpPr>
            <a:spLocks noChangeArrowheads="1"/>
          </p:cNvSpPr>
          <p:nvPr/>
        </p:nvSpPr>
        <p:spPr bwMode="auto">
          <a:xfrm>
            <a:off x="5803584" y="5230188"/>
            <a:ext cx="3094229" cy="122413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Ganeti node</a:t>
            </a:r>
          </a:p>
        </p:txBody>
      </p:sp>
      <p:sp>
        <p:nvSpPr>
          <p:cNvPr id="55" name="AutoShape 10"/>
          <p:cNvSpPr>
            <a:spLocks noChangeArrowheads="1"/>
          </p:cNvSpPr>
          <p:nvPr/>
        </p:nvSpPr>
        <p:spPr bwMode="auto">
          <a:xfrm>
            <a:off x="5917222" y="5706204"/>
            <a:ext cx="2857499" cy="615462"/>
          </a:xfrm>
          <a:prstGeom prst="roundRect">
            <a:avLst>
              <a:gd name="adj" fmla="val 0"/>
            </a:avLst>
          </a:prstGeom>
          <a:solidFill>
            <a:srgbClr val="4085A5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KVM</a:t>
            </a:r>
          </a:p>
        </p:txBody>
      </p:sp>
      <p:pic>
        <p:nvPicPr>
          <p:cNvPr id="56" name="Picture 55" descr="cven-debian-on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9197" y="5801685"/>
            <a:ext cx="405309" cy="438227"/>
          </a:xfrm>
          <a:prstGeom prst="rect">
            <a:avLst/>
          </a:prstGeom>
        </p:spPr>
      </p:pic>
      <p:pic>
        <p:nvPicPr>
          <p:cNvPr id="57" name="Picture 56" descr="cven-fedora-on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4365" y="5801685"/>
            <a:ext cx="405309" cy="438227"/>
          </a:xfrm>
          <a:prstGeom prst="rect">
            <a:avLst/>
          </a:prstGeom>
        </p:spPr>
      </p:pic>
      <p:pic>
        <p:nvPicPr>
          <p:cNvPr id="58" name="Picture 57" descr="cven-ubuntu-on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69293" y="5801685"/>
            <a:ext cx="405309" cy="438227"/>
          </a:xfrm>
          <a:prstGeom prst="rect">
            <a:avLst/>
          </a:prstGeom>
        </p:spPr>
      </p:pic>
      <p:pic>
        <p:nvPicPr>
          <p:cNvPr id="61" name="Picture 60" descr="cven-windows-on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729101" y="5801685"/>
            <a:ext cx="405309" cy="438227"/>
          </a:xfrm>
          <a:prstGeom prst="rect">
            <a:avLst/>
          </a:prstGeom>
        </p:spPr>
      </p:pic>
      <p:sp>
        <p:nvSpPr>
          <p:cNvPr id="62" name="TextBox 61"/>
          <p:cNvSpPr txBox="1"/>
          <p:nvPr/>
        </p:nvSpPr>
        <p:spPr>
          <a:xfrm>
            <a:off x="7948244" y="5820503"/>
            <a:ext cx="34336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…</a:t>
            </a:r>
            <a:endParaRPr lang="el-GR" dirty="0"/>
          </a:p>
        </p:txBody>
      </p:sp>
      <p:sp>
        <p:nvSpPr>
          <p:cNvPr id="45" name="AutoShape 10"/>
          <p:cNvSpPr>
            <a:spLocks noChangeArrowheads="1"/>
          </p:cNvSpPr>
          <p:nvPr/>
        </p:nvSpPr>
        <p:spPr bwMode="auto">
          <a:xfrm>
            <a:off x="3900820" y="146186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6" name="AutoShape 10"/>
          <p:cNvSpPr>
            <a:spLocks noChangeArrowheads="1"/>
          </p:cNvSpPr>
          <p:nvPr/>
        </p:nvSpPr>
        <p:spPr bwMode="auto">
          <a:xfrm>
            <a:off x="4027819" y="1519009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47" name="AutoShape 10"/>
          <p:cNvSpPr>
            <a:spLocks noChangeArrowheads="1"/>
          </p:cNvSpPr>
          <p:nvPr/>
        </p:nvSpPr>
        <p:spPr bwMode="auto">
          <a:xfrm>
            <a:off x="4170397" y="1577300"/>
            <a:ext cx="1582738" cy="360040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Web Server</a:t>
            </a:r>
          </a:p>
        </p:txBody>
      </p:sp>
      <p:pic>
        <p:nvPicPr>
          <p:cNvPr id="69" name="Picture 68" descr="stick_figure.e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7470681" y="1177271"/>
            <a:ext cx="698321" cy="984250"/>
          </a:xfrm>
          <a:prstGeom prst="rect">
            <a:avLst/>
          </a:prstGeom>
        </p:spPr>
      </p:pic>
      <p:sp>
        <p:nvSpPr>
          <p:cNvPr id="70" name="Line 13"/>
          <p:cNvSpPr>
            <a:spLocks noChangeShapeType="1"/>
          </p:cNvSpPr>
          <p:nvPr/>
        </p:nvSpPr>
        <p:spPr bwMode="auto">
          <a:xfrm>
            <a:off x="5769952" y="1760941"/>
            <a:ext cx="17907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71" name="TextBox 70"/>
          <p:cNvSpPr txBox="1"/>
          <p:nvPr/>
        </p:nvSpPr>
        <p:spPr>
          <a:xfrm>
            <a:off x="6166127" y="1724025"/>
            <a:ext cx="9983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REST API</a:t>
            </a:r>
          </a:p>
        </p:txBody>
      </p:sp>
      <p:sp>
        <p:nvSpPr>
          <p:cNvPr id="76" name="AutoShape 10"/>
          <p:cNvSpPr>
            <a:spLocks noChangeArrowheads="1"/>
          </p:cNvSpPr>
          <p:nvPr/>
        </p:nvSpPr>
        <p:spPr bwMode="auto">
          <a:xfrm>
            <a:off x="683602" y="3598843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87" name="AutoShape 10"/>
          <p:cNvSpPr>
            <a:spLocks noChangeArrowheads="1"/>
          </p:cNvSpPr>
          <p:nvPr/>
        </p:nvSpPr>
        <p:spPr bwMode="auto">
          <a:xfrm>
            <a:off x="794851" y="3700567"/>
            <a:ext cx="1978689" cy="858113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Logic</a:t>
            </a:r>
          </a:p>
        </p:txBody>
      </p:sp>
      <p:cxnSp>
        <p:nvCxnSpPr>
          <p:cNvPr id="99" name="Straight Connector 98"/>
          <p:cNvCxnSpPr/>
          <p:nvPr/>
        </p:nvCxnSpPr>
        <p:spPr>
          <a:xfrm>
            <a:off x="4940141" y="5981700"/>
            <a:ext cx="866299" cy="198120"/>
          </a:xfrm>
          <a:prstGeom prst="bentConnector3">
            <a:avLst>
              <a:gd name="adj1" fmla="val 742"/>
            </a:avLst>
          </a:prstGeom>
          <a:noFill/>
          <a:ln w="38100">
            <a:solidFill>
              <a:schemeClr val="tx1"/>
            </a:solidFill>
            <a:round/>
            <a:headEnd/>
            <a:tailEnd type="stealth" w="med" len="med"/>
          </a:ln>
          <a:effectLst/>
        </p:spPr>
      </p:cxnSp>
      <p:sp>
        <p:nvSpPr>
          <p:cNvPr id="110" name="Line 13"/>
          <p:cNvSpPr>
            <a:spLocks noChangeShapeType="1"/>
          </p:cNvSpPr>
          <p:nvPr/>
        </p:nvSpPr>
        <p:spPr bwMode="auto">
          <a:xfrm rot="5400000">
            <a:off x="3976320" y="4327282"/>
            <a:ext cx="1948963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3" name="TextBox 112"/>
          <p:cNvSpPr txBox="1"/>
          <p:nvPr/>
        </p:nvSpPr>
        <p:spPr>
          <a:xfrm>
            <a:off x="4905039" y="3623163"/>
            <a:ext cx="61908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RAPI</a:t>
            </a:r>
          </a:p>
        </p:txBody>
      </p:sp>
      <p:sp>
        <p:nvSpPr>
          <p:cNvPr id="114" name="TextBox 113"/>
          <p:cNvSpPr txBox="1"/>
          <p:nvPr/>
        </p:nvSpPr>
        <p:spPr>
          <a:xfrm>
            <a:off x="2443204" y="2972534"/>
            <a:ext cx="5437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SQL</a:t>
            </a:r>
          </a:p>
        </p:txBody>
      </p:sp>
      <p:sp>
        <p:nvSpPr>
          <p:cNvPr id="117" name="AutoShape 10"/>
          <p:cNvSpPr>
            <a:spLocks noChangeArrowheads="1"/>
          </p:cNvSpPr>
          <p:nvPr/>
        </p:nvSpPr>
        <p:spPr bwMode="auto">
          <a:xfrm>
            <a:off x="3174023" y="5635870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snf-gnt-eventd</a:t>
            </a:r>
          </a:p>
        </p:txBody>
      </p:sp>
      <p:sp>
        <p:nvSpPr>
          <p:cNvPr id="136" name="Line 13"/>
          <p:cNvSpPr>
            <a:spLocks noChangeShapeType="1"/>
          </p:cNvSpPr>
          <p:nvPr/>
        </p:nvSpPr>
        <p:spPr bwMode="auto">
          <a:xfrm rot="10800000">
            <a:off x="2476498" y="6296527"/>
            <a:ext cx="685799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8" name="Line 13"/>
          <p:cNvSpPr>
            <a:spLocks noChangeShapeType="1"/>
          </p:cNvSpPr>
          <p:nvPr/>
        </p:nvSpPr>
        <p:spPr bwMode="auto">
          <a:xfrm rot="16200000" flipV="1">
            <a:off x="2268964" y="6067973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39" name="Line 13"/>
          <p:cNvSpPr>
            <a:spLocks noChangeShapeType="1"/>
          </p:cNvSpPr>
          <p:nvPr/>
        </p:nvSpPr>
        <p:spPr bwMode="auto">
          <a:xfrm rot="10800000" flipV="1">
            <a:off x="2873436" y="5843585"/>
            <a:ext cx="29527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0" name="Line 13"/>
          <p:cNvSpPr>
            <a:spLocks noChangeShapeType="1"/>
          </p:cNvSpPr>
          <p:nvPr/>
        </p:nvSpPr>
        <p:spPr bwMode="auto">
          <a:xfrm rot="5400000">
            <a:off x="2659186" y="6065947"/>
            <a:ext cx="44877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none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43" name="AutoShape 10"/>
          <p:cNvSpPr>
            <a:spLocks noChangeArrowheads="1"/>
          </p:cNvSpPr>
          <p:nvPr/>
        </p:nvSpPr>
        <p:spPr bwMode="auto">
          <a:xfrm>
            <a:off x="1087841" y="407083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 err="1" smtClean="0"/>
          </a:p>
        </p:txBody>
      </p:sp>
      <p:sp>
        <p:nvSpPr>
          <p:cNvPr id="142" name="AutoShape 10"/>
          <p:cNvSpPr>
            <a:spLocks noChangeArrowheads="1"/>
          </p:cNvSpPr>
          <p:nvPr/>
        </p:nvSpPr>
        <p:spPr bwMode="auto">
          <a:xfrm>
            <a:off x="1166972" y="4141178"/>
            <a:ext cx="1549854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-dispatcher</a:t>
            </a:r>
          </a:p>
        </p:txBody>
      </p:sp>
      <p:sp>
        <p:nvSpPr>
          <p:cNvPr id="144" name="Line 13"/>
          <p:cNvSpPr>
            <a:spLocks noChangeShapeType="1"/>
          </p:cNvSpPr>
          <p:nvPr/>
        </p:nvSpPr>
        <p:spPr bwMode="auto">
          <a:xfrm rot="16200000" flipV="1">
            <a:off x="2170783" y="4829724"/>
            <a:ext cx="66272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none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2" name="Line 13"/>
          <p:cNvSpPr>
            <a:spLocks noChangeShapeType="1"/>
          </p:cNvSpPr>
          <p:nvPr/>
        </p:nvSpPr>
        <p:spPr bwMode="auto">
          <a:xfrm rot="5400000">
            <a:off x="1811961" y="3437798"/>
            <a:ext cx="1389186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grpSp>
        <p:nvGrpSpPr>
          <p:cNvPr id="2" name="Group 153"/>
          <p:cNvGrpSpPr/>
          <p:nvPr/>
        </p:nvGrpSpPr>
        <p:grpSpPr>
          <a:xfrm flipV="1">
            <a:off x="2346443" y="5176299"/>
            <a:ext cx="315270" cy="961975"/>
            <a:chOff x="3621327" y="3558512"/>
            <a:chExt cx="315270" cy="961975"/>
          </a:xfrm>
        </p:grpSpPr>
        <p:sp>
          <p:nvSpPr>
            <p:cNvPr id="146" name="Line 5"/>
            <p:cNvSpPr>
              <a:spLocks noChangeShapeType="1"/>
            </p:cNvSpPr>
            <p:nvPr/>
          </p:nvSpPr>
          <p:spPr bwMode="auto">
            <a:xfrm rot="5400000">
              <a:off x="3160773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7" name="Line 6"/>
            <p:cNvSpPr>
              <a:spLocks noChangeShapeType="1"/>
            </p:cNvSpPr>
            <p:nvPr/>
          </p:nvSpPr>
          <p:spPr bwMode="auto">
            <a:xfrm rot="10800000">
              <a:off x="3621327" y="4520487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8" name="Line 7"/>
            <p:cNvSpPr>
              <a:spLocks noChangeShapeType="1"/>
            </p:cNvSpPr>
            <p:nvPr/>
          </p:nvSpPr>
          <p:spPr bwMode="auto">
            <a:xfrm rot="10800000">
              <a:off x="3673622" y="4391733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49" name="Line 8"/>
            <p:cNvSpPr>
              <a:spLocks noChangeShapeType="1"/>
            </p:cNvSpPr>
            <p:nvPr/>
          </p:nvSpPr>
          <p:spPr bwMode="auto">
            <a:xfrm rot="10800000">
              <a:off x="3673622" y="4268498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0" name="Line 9"/>
            <p:cNvSpPr>
              <a:spLocks noChangeShapeType="1"/>
            </p:cNvSpPr>
            <p:nvPr/>
          </p:nvSpPr>
          <p:spPr bwMode="auto">
            <a:xfrm rot="10800000">
              <a:off x="3673622" y="414618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1" name="Line 10"/>
            <p:cNvSpPr>
              <a:spLocks noChangeShapeType="1"/>
            </p:cNvSpPr>
            <p:nvPr/>
          </p:nvSpPr>
          <p:spPr bwMode="auto">
            <a:xfrm rot="10800000">
              <a:off x="3673622" y="4022946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2" name="Line 11"/>
            <p:cNvSpPr>
              <a:spLocks noChangeShapeType="1"/>
            </p:cNvSpPr>
            <p:nvPr/>
          </p:nvSpPr>
          <p:spPr bwMode="auto">
            <a:xfrm rot="10800000">
              <a:off x="3673622" y="3900629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153" name="Line 5"/>
            <p:cNvSpPr>
              <a:spLocks noChangeShapeType="1"/>
            </p:cNvSpPr>
            <p:nvPr/>
          </p:nvSpPr>
          <p:spPr bwMode="auto">
            <a:xfrm rot="5400000">
              <a:off x="3436998" y="403766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158" name="AutoShape 10"/>
          <p:cNvSpPr>
            <a:spLocks noChangeArrowheads="1"/>
          </p:cNvSpPr>
          <p:nvPr/>
        </p:nvSpPr>
        <p:spPr bwMode="auto">
          <a:xfrm>
            <a:off x="7598252" y="158847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en-US" dirty="0" err="1" smtClean="0"/>
              <a:t>ui</a:t>
            </a:r>
            <a:endParaRPr lang="en-US" dirty="0" smtClean="0"/>
          </a:p>
        </p:txBody>
      </p:sp>
      <p:sp>
        <p:nvSpPr>
          <p:cNvPr id="159" name="AutoShape 10"/>
          <p:cNvSpPr>
            <a:spLocks noChangeArrowheads="1"/>
          </p:cNvSpPr>
          <p:nvPr/>
        </p:nvSpPr>
        <p:spPr bwMode="auto">
          <a:xfrm>
            <a:off x="4071337" y="221166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sz="2000" b="1" dirty="0" smtClean="0"/>
          </a:p>
        </p:txBody>
      </p:sp>
      <p:sp>
        <p:nvSpPr>
          <p:cNvPr id="67" name="AutoShape 10"/>
          <p:cNvSpPr>
            <a:spLocks noChangeArrowheads="1"/>
          </p:cNvSpPr>
          <p:nvPr/>
        </p:nvSpPr>
        <p:spPr bwMode="auto">
          <a:xfrm>
            <a:off x="4178017" y="2310724"/>
            <a:ext cx="1323624" cy="1042076"/>
          </a:xfrm>
          <a:prstGeom prst="roundRect">
            <a:avLst>
              <a:gd name="adj" fmla="val 0"/>
            </a:avLst>
          </a:prstGeom>
          <a:solidFill>
            <a:srgbClr val="74AEC9"/>
          </a:solidFill>
          <a:ln w="25400">
            <a:solidFill>
              <a:srgbClr val="4085A5"/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sz="2000" b="1" dirty="0" smtClean="0"/>
              <a:t>API Server</a:t>
            </a:r>
          </a:p>
        </p:txBody>
      </p:sp>
      <p:sp>
        <p:nvSpPr>
          <p:cNvPr id="155" name="AutoShape 10"/>
          <p:cNvSpPr>
            <a:spLocks noChangeArrowheads="1"/>
          </p:cNvSpPr>
          <p:nvPr/>
        </p:nvSpPr>
        <p:spPr bwMode="auto">
          <a:xfrm>
            <a:off x="42835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api</a:t>
            </a:r>
            <a:endParaRPr lang="en-US" dirty="0" smtClean="0"/>
          </a:p>
        </p:txBody>
      </p:sp>
      <p:sp>
        <p:nvSpPr>
          <p:cNvPr id="157" name="AutoShape 10"/>
          <p:cNvSpPr>
            <a:spLocks noChangeArrowheads="1"/>
          </p:cNvSpPr>
          <p:nvPr/>
        </p:nvSpPr>
        <p:spPr bwMode="auto">
          <a:xfrm>
            <a:off x="4855052" y="2914358"/>
            <a:ext cx="494188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aai</a:t>
            </a:r>
            <a:endParaRPr lang="en-US" dirty="0" smtClean="0"/>
          </a:p>
        </p:txBody>
      </p:sp>
      <p:sp>
        <p:nvSpPr>
          <p:cNvPr id="73" name="Line 13"/>
          <p:cNvSpPr>
            <a:spLocks noChangeShapeType="1"/>
          </p:cNvSpPr>
          <p:nvPr/>
        </p:nvSpPr>
        <p:spPr bwMode="auto">
          <a:xfrm rot="5400000">
            <a:off x="4769235" y="2123483"/>
            <a:ext cx="363134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sp>
        <p:nvSpPr>
          <p:cNvPr id="116" name="TextBox 115"/>
          <p:cNvSpPr txBox="1"/>
          <p:nvPr/>
        </p:nvSpPr>
        <p:spPr>
          <a:xfrm>
            <a:off x="3160427" y="2207604"/>
            <a:ext cx="5437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/>
              <a:t>SQL</a:t>
            </a:r>
          </a:p>
        </p:txBody>
      </p:sp>
      <p:sp>
        <p:nvSpPr>
          <p:cNvPr id="115" name="Line 13"/>
          <p:cNvSpPr>
            <a:spLocks noChangeShapeType="1"/>
          </p:cNvSpPr>
          <p:nvPr/>
        </p:nvSpPr>
        <p:spPr bwMode="auto">
          <a:xfrm>
            <a:off x="2725615" y="2508288"/>
            <a:ext cx="1437911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headEnd type="stealth"/>
            <a:tailEnd type="stealth" w="med" len="med"/>
          </a:ln>
          <a:effectLst/>
        </p:spPr>
        <p:txBody>
          <a:bodyPr wrap="none" anchor="ctr"/>
          <a:lstStyle/>
          <a:p>
            <a:endParaRPr lang="el-GR"/>
          </a:p>
        </p:txBody>
      </p:sp>
      <p:cxnSp>
        <p:nvCxnSpPr>
          <p:cNvPr id="68" name="Straight Connector 67"/>
          <p:cNvCxnSpPr/>
          <p:nvPr/>
        </p:nvCxnSpPr>
        <p:spPr>
          <a:xfrm rot="10800000">
            <a:off x="4724400" y="6294120"/>
            <a:ext cx="449580" cy="0"/>
          </a:xfrm>
          <a:prstGeom prst="line">
            <a:avLst/>
          </a:prstGeom>
          <a:ln w="63500">
            <a:solidFill>
              <a:schemeClr val="accent6">
                <a:alpha val="60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Freeform 71"/>
          <p:cNvSpPr/>
          <p:nvPr/>
        </p:nvSpPr>
        <p:spPr>
          <a:xfrm rot="19009223" flipV="1">
            <a:off x="4203353" y="5185147"/>
            <a:ext cx="598786" cy="269572"/>
          </a:xfrm>
          <a:custGeom>
            <a:avLst/>
            <a:gdLst>
              <a:gd name="connsiteX0" fmla="*/ 586740 w 586740"/>
              <a:gd name="connsiteY0" fmla="*/ 0 h 0"/>
              <a:gd name="connsiteX1" fmla="*/ 0 w 586740"/>
              <a:gd name="connsiteY1" fmla="*/ 0 h 0"/>
              <a:gd name="connsiteX2" fmla="*/ 0 w 586740"/>
              <a:gd name="connsiteY2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586740">
                <a:moveTo>
                  <a:pt x="586740" y="0"/>
                </a:moveTo>
                <a:lnTo>
                  <a:pt x="0" y="0"/>
                </a:lnTo>
                <a:lnTo>
                  <a:pt x="0" y="0"/>
                </a:lnTo>
              </a:path>
            </a:pathLst>
          </a:custGeom>
          <a:ln w="63500">
            <a:solidFill>
              <a:schemeClr val="accent6">
                <a:alpha val="60000"/>
              </a:schemeClr>
            </a:solidFill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grpSp>
        <p:nvGrpSpPr>
          <p:cNvPr id="3" name="Group 73"/>
          <p:cNvGrpSpPr/>
          <p:nvPr/>
        </p:nvGrpSpPr>
        <p:grpSpPr>
          <a:xfrm rot="5400000">
            <a:off x="4473213" y="5338455"/>
            <a:ext cx="961975" cy="315270"/>
            <a:chOff x="3494043" y="5648969"/>
            <a:chExt cx="961975" cy="315270"/>
          </a:xfrm>
        </p:grpSpPr>
        <p:sp>
          <p:nvSpPr>
            <p:cNvPr id="32" name="Line 5"/>
            <p:cNvSpPr>
              <a:spLocks noChangeShapeType="1"/>
            </p:cNvSpPr>
            <p:nvPr/>
          </p:nvSpPr>
          <p:spPr bwMode="auto">
            <a:xfrm>
              <a:off x="3494043" y="5945645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3" name="Line 6"/>
            <p:cNvSpPr>
              <a:spLocks noChangeShapeType="1"/>
            </p:cNvSpPr>
            <p:nvPr/>
          </p:nvSpPr>
          <p:spPr bwMode="auto">
            <a:xfrm rot="5400000">
              <a:off x="4298383" y="5806604"/>
              <a:ext cx="31527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4" name="Line 7"/>
            <p:cNvSpPr>
              <a:spLocks noChangeShapeType="1"/>
            </p:cNvSpPr>
            <p:nvPr/>
          </p:nvSpPr>
          <p:spPr bwMode="auto">
            <a:xfrm rot="5400000">
              <a:off x="4221502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5" name="Line 8"/>
            <p:cNvSpPr>
              <a:spLocks noChangeShapeType="1"/>
            </p:cNvSpPr>
            <p:nvPr/>
          </p:nvSpPr>
          <p:spPr bwMode="auto">
            <a:xfrm rot="5400000">
              <a:off x="4098267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6" name="Line 9"/>
            <p:cNvSpPr>
              <a:spLocks noChangeShapeType="1"/>
            </p:cNvSpPr>
            <p:nvPr/>
          </p:nvSpPr>
          <p:spPr bwMode="auto">
            <a:xfrm rot="5400000">
              <a:off x="3975951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7" name="Line 10"/>
            <p:cNvSpPr>
              <a:spLocks noChangeShapeType="1"/>
            </p:cNvSpPr>
            <p:nvPr/>
          </p:nvSpPr>
          <p:spPr bwMode="auto">
            <a:xfrm rot="5400000">
              <a:off x="3852715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38" name="Line 11"/>
            <p:cNvSpPr>
              <a:spLocks noChangeShapeType="1"/>
            </p:cNvSpPr>
            <p:nvPr/>
          </p:nvSpPr>
          <p:spPr bwMode="auto">
            <a:xfrm rot="5400000">
              <a:off x="3730398" y="5804342"/>
              <a:ext cx="213364" cy="1839"/>
            </a:xfrm>
            <a:prstGeom prst="line">
              <a:avLst/>
            </a:prstGeom>
            <a:noFill/>
            <a:ln w="38100">
              <a:solidFill>
                <a:srgbClr val="4085A5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  <p:sp>
          <p:nvSpPr>
            <p:cNvPr id="40" name="Line 5"/>
            <p:cNvSpPr>
              <a:spLocks noChangeShapeType="1"/>
            </p:cNvSpPr>
            <p:nvPr/>
          </p:nvSpPr>
          <p:spPr bwMode="auto">
            <a:xfrm>
              <a:off x="3494043" y="5669420"/>
              <a:ext cx="958296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/>
            </a:ln>
            <a:effectLst/>
          </p:spPr>
          <p:txBody>
            <a:bodyPr wrap="none" anchor="ctr"/>
            <a:lstStyle/>
            <a:p>
              <a:endParaRPr lang="el-GR"/>
            </a:p>
          </p:txBody>
        </p:sp>
      </p:grpSp>
      <p:sp>
        <p:nvSpPr>
          <p:cNvPr id="74" name="Freeform 73"/>
          <p:cNvSpPr/>
          <p:nvPr/>
        </p:nvSpPr>
        <p:spPr>
          <a:xfrm>
            <a:off x="2585297" y="2758440"/>
            <a:ext cx="599863" cy="3429000"/>
          </a:xfrm>
          <a:custGeom>
            <a:avLst/>
            <a:gdLst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6" fmla="*/ 693420 w 2354580"/>
              <a:gd name="connsiteY6" fmla="*/ 256032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5" fmla="*/ 762000 w 2354580"/>
              <a:gd name="connsiteY5" fmla="*/ 3337560 h 40309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4" fmla="*/ 716280 w 2354580"/>
              <a:gd name="connsiteY4" fmla="*/ 3992880 h 4030980"/>
              <a:gd name="connsiteX0" fmla="*/ 2354580 w 2354580"/>
              <a:gd name="connsiteY0" fmla="*/ 0 h 4069080"/>
              <a:gd name="connsiteX1" fmla="*/ 0 w 2354580"/>
              <a:gd name="connsiteY1" fmla="*/ 22860 h 4069080"/>
              <a:gd name="connsiteX2" fmla="*/ 22860 w 2354580"/>
              <a:gd name="connsiteY2" fmla="*/ 4030980 h 4069080"/>
              <a:gd name="connsiteX3" fmla="*/ 739140 w 2354580"/>
              <a:gd name="connsiteY3" fmla="*/ 3985260 h 4069080"/>
              <a:gd name="connsiteX4" fmla="*/ 662940 w 2354580"/>
              <a:gd name="connsiteY4" fmla="*/ 4069080 h 406908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39140 w 2354580"/>
              <a:gd name="connsiteY3" fmla="*/ 3985260 h 4030980"/>
              <a:gd name="connsiteX0" fmla="*/ 2354580 w 2354580"/>
              <a:gd name="connsiteY0" fmla="*/ 0 h 4046220"/>
              <a:gd name="connsiteX1" fmla="*/ 0 w 2354580"/>
              <a:gd name="connsiteY1" fmla="*/ 22860 h 4046220"/>
              <a:gd name="connsiteX2" fmla="*/ 22860 w 2354580"/>
              <a:gd name="connsiteY2" fmla="*/ 4030980 h 4046220"/>
              <a:gd name="connsiteX3" fmla="*/ 716280 w 2354580"/>
              <a:gd name="connsiteY3" fmla="*/ 4046220 h 404622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172720 h 4203700"/>
              <a:gd name="connsiteX1" fmla="*/ 2334260 w 2354580"/>
              <a:gd name="connsiteY1" fmla="*/ 0 h 4203700"/>
              <a:gd name="connsiteX2" fmla="*/ 0 w 2354580"/>
              <a:gd name="connsiteY2" fmla="*/ 195580 h 4203700"/>
              <a:gd name="connsiteX3" fmla="*/ 22860 w 2354580"/>
              <a:gd name="connsiteY3" fmla="*/ 4203700 h 4203700"/>
              <a:gd name="connsiteX4" fmla="*/ 708660 w 2354580"/>
              <a:gd name="connsiteY4" fmla="*/ 4188460 h 4203700"/>
              <a:gd name="connsiteX0" fmla="*/ 2354580 w 2354580"/>
              <a:gd name="connsiteY0" fmla="*/ 0 h 4030980"/>
              <a:gd name="connsiteX1" fmla="*/ 0 w 2354580"/>
              <a:gd name="connsiteY1" fmla="*/ 22860 h 4030980"/>
              <a:gd name="connsiteX2" fmla="*/ 22860 w 2354580"/>
              <a:gd name="connsiteY2" fmla="*/ 4030980 h 4030980"/>
              <a:gd name="connsiteX3" fmla="*/ 708660 w 2354580"/>
              <a:gd name="connsiteY3" fmla="*/ 4015740 h 4030980"/>
              <a:gd name="connsiteX0" fmla="*/ 2354580 w 2354580"/>
              <a:gd name="connsiteY0" fmla="*/ 0 h 4246880"/>
              <a:gd name="connsiteX1" fmla="*/ 0 w 2354580"/>
              <a:gd name="connsiteY1" fmla="*/ 238760 h 4246880"/>
              <a:gd name="connsiteX2" fmla="*/ 22860 w 2354580"/>
              <a:gd name="connsiteY2" fmla="*/ 4246880 h 4246880"/>
              <a:gd name="connsiteX3" fmla="*/ 708660 w 2354580"/>
              <a:gd name="connsiteY3" fmla="*/ 4231640 h 4246880"/>
              <a:gd name="connsiteX0" fmla="*/ 2348230 w 2348230"/>
              <a:gd name="connsiteY0" fmla="*/ 0 h 4246880"/>
              <a:gd name="connsiteX1" fmla="*/ 0 w 2348230"/>
              <a:gd name="connsiteY1" fmla="*/ 22860 h 4246880"/>
              <a:gd name="connsiteX2" fmla="*/ 16510 w 2348230"/>
              <a:gd name="connsiteY2" fmla="*/ 4246880 h 4246880"/>
              <a:gd name="connsiteX3" fmla="*/ 702310 w 2348230"/>
              <a:gd name="connsiteY3" fmla="*/ 4231640 h 424688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31640 h 4246880"/>
              <a:gd name="connsiteX0" fmla="*/ 2337223 w 2337223"/>
              <a:gd name="connsiteY0" fmla="*/ 0 h 4263390"/>
              <a:gd name="connsiteX1" fmla="*/ 14393 w 2337223"/>
              <a:gd name="connsiteY1" fmla="*/ 10160 h 4263390"/>
              <a:gd name="connsiteX2" fmla="*/ 5503 w 2337223"/>
              <a:gd name="connsiteY2" fmla="*/ 4246880 h 4263390"/>
              <a:gd name="connsiteX3" fmla="*/ 691303 w 2337223"/>
              <a:gd name="connsiteY3" fmla="*/ 4263390 h 4263390"/>
              <a:gd name="connsiteX0" fmla="*/ 2337223 w 2337223"/>
              <a:gd name="connsiteY0" fmla="*/ 0 h 4246880"/>
              <a:gd name="connsiteX1" fmla="*/ 14393 w 2337223"/>
              <a:gd name="connsiteY1" fmla="*/ 10160 h 4246880"/>
              <a:gd name="connsiteX2" fmla="*/ 5503 w 2337223"/>
              <a:gd name="connsiteY2" fmla="*/ 4246880 h 4246880"/>
              <a:gd name="connsiteX3" fmla="*/ 691303 w 2337223"/>
              <a:gd name="connsiteY3" fmla="*/ 4244340 h 4246880"/>
              <a:gd name="connsiteX0" fmla="*/ 2337223 w 2337223"/>
              <a:gd name="connsiteY0" fmla="*/ 0 h 4251960"/>
              <a:gd name="connsiteX1" fmla="*/ 14393 w 2337223"/>
              <a:gd name="connsiteY1" fmla="*/ 10160 h 4251960"/>
              <a:gd name="connsiteX2" fmla="*/ 5503 w 2337223"/>
              <a:gd name="connsiteY2" fmla="*/ 4246880 h 4251960"/>
              <a:gd name="connsiteX3" fmla="*/ 615103 w 2337223"/>
              <a:gd name="connsiteY3" fmla="*/ 4251960 h 4251960"/>
              <a:gd name="connsiteX0" fmla="*/ 2337223 w 2337223"/>
              <a:gd name="connsiteY0" fmla="*/ 0 h 4259580"/>
              <a:gd name="connsiteX1" fmla="*/ 14393 w 2337223"/>
              <a:gd name="connsiteY1" fmla="*/ 10160 h 4259580"/>
              <a:gd name="connsiteX2" fmla="*/ 5503 w 2337223"/>
              <a:gd name="connsiteY2" fmla="*/ 4246880 h 4259580"/>
              <a:gd name="connsiteX3" fmla="*/ 782743 w 2337223"/>
              <a:gd name="connsiteY3" fmla="*/ 4259580 h 4259580"/>
              <a:gd name="connsiteX0" fmla="*/ 2337223 w 2512483"/>
              <a:gd name="connsiteY0" fmla="*/ 0 h 4259580"/>
              <a:gd name="connsiteX1" fmla="*/ 2512483 w 2512483"/>
              <a:gd name="connsiteY1" fmla="*/ 2540 h 4259580"/>
              <a:gd name="connsiteX2" fmla="*/ 14393 w 2512483"/>
              <a:gd name="connsiteY2" fmla="*/ 10160 h 4259580"/>
              <a:gd name="connsiteX3" fmla="*/ 5503 w 2512483"/>
              <a:gd name="connsiteY3" fmla="*/ 4246880 h 4259580"/>
              <a:gd name="connsiteX4" fmla="*/ 782743 w 2512483"/>
              <a:gd name="connsiteY4" fmla="*/ 4259580 h 4259580"/>
              <a:gd name="connsiteX0" fmla="*/ 2337223 w 2634403"/>
              <a:gd name="connsiteY0" fmla="*/ 0 h 4259580"/>
              <a:gd name="connsiteX1" fmla="*/ 2512483 w 2634403"/>
              <a:gd name="connsiteY1" fmla="*/ 2540 h 4259580"/>
              <a:gd name="connsiteX2" fmla="*/ 2634403 w 2634403"/>
              <a:gd name="connsiteY2" fmla="*/ 10160 h 4259580"/>
              <a:gd name="connsiteX3" fmla="*/ 14393 w 2634403"/>
              <a:gd name="connsiteY3" fmla="*/ 10160 h 4259580"/>
              <a:gd name="connsiteX4" fmla="*/ 5503 w 2634403"/>
              <a:gd name="connsiteY4" fmla="*/ 4246880 h 4259580"/>
              <a:gd name="connsiteX5" fmla="*/ 782743 w 2634403"/>
              <a:gd name="connsiteY5" fmla="*/ 4259580 h 4259580"/>
              <a:gd name="connsiteX0" fmla="*/ 2341985 w 2634403"/>
              <a:gd name="connsiteY0" fmla="*/ 9367 h 4257040"/>
              <a:gd name="connsiteX1" fmla="*/ 2512483 w 2634403"/>
              <a:gd name="connsiteY1" fmla="*/ 0 h 4257040"/>
              <a:gd name="connsiteX2" fmla="*/ 2634403 w 2634403"/>
              <a:gd name="connsiteY2" fmla="*/ 7620 h 4257040"/>
              <a:gd name="connsiteX3" fmla="*/ 14393 w 2634403"/>
              <a:gd name="connsiteY3" fmla="*/ 7620 h 4257040"/>
              <a:gd name="connsiteX4" fmla="*/ 5503 w 2634403"/>
              <a:gd name="connsiteY4" fmla="*/ 4244340 h 4257040"/>
              <a:gd name="connsiteX5" fmla="*/ 782743 w 2634403"/>
              <a:gd name="connsiteY5" fmla="*/ 4257040 h 4257040"/>
              <a:gd name="connsiteX0" fmla="*/ 2341985 w 2634403"/>
              <a:gd name="connsiteY0" fmla="*/ 1747 h 4249420"/>
              <a:gd name="connsiteX1" fmla="*/ 2634403 w 2634403"/>
              <a:gd name="connsiteY1" fmla="*/ 0 h 4249420"/>
              <a:gd name="connsiteX2" fmla="*/ 14393 w 2634403"/>
              <a:gd name="connsiteY2" fmla="*/ 0 h 4249420"/>
              <a:gd name="connsiteX3" fmla="*/ 5503 w 2634403"/>
              <a:gd name="connsiteY3" fmla="*/ 4236720 h 4249420"/>
              <a:gd name="connsiteX4" fmla="*/ 782743 w 2634403"/>
              <a:gd name="connsiteY4" fmla="*/ 4249420 h 4249420"/>
              <a:gd name="connsiteX0" fmla="*/ 2634403 w 2634403"/>
              <a:gd name="connsiteY0" fmla="*/ 0 h 4249420"/>
              <a:gd name="connsiteX1" fmla="*/ 14393 w 2634403"/>
              <a:gd name="connsiteY1" fmla="*/ 0 h 4249420"/>
              <a:gd name="connsiteX2" fmla="*/ 5503 w 2634403"/>
              <a:gd name="connsiteY2" fmla="*/ 4236720 h 4249420"/>
              <a:gd name="connsiteX3" fmla="*/ 782743 w 2634403"/>
              <a:gd name="connsiteY3" fmla="*/ 4249420 h 4249420"/>
              <a:gd name="connsiteX0" fmla="*/ 14393 w 782743"/>
              <a:gd name="connsiteY0" fmla="*/ 0 h 4249420"/>
              <a:gd name="connsiteX1" fmla="*/ 5503 w 782743"/>
              <a:gd name="connsiteY1" fmla="*/ 4236720 h 4249420"/>
              <a:gd name="connsiteX2" fmla="*/ 782743 w 782743"/>
              <a:gd name="connsiteY2" fmla="*/ 4249420 h 4249420"/>
              <a:gd name="connsiteX0" fmla="*/ 6773 w 782743"/>
              <a:gd name="connsiteY0" fmla="*/ 0 h 3373120"/>
              <a:gd name="connsiteX1" fmla="*/ 5503 w 782743"/>
              <a:gd name="connsiteY1" fmla="*/ 3360420 h 3373120"/>
              <a:gd name="connsiteX2" fmla="*/ 782743 w 782743"/>
              <a:gd name="connsiteY2" fmla="*/ 3373120 h 33731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82743" h="3373120">
                <a:moveTo>
                  <a:pt x="6773" y="0"/>
                </a:moveTo>
                <a:cubicBezTo>
                  <a:pt x="12276" y="1408007"/>
                  <a:pt x="0" y="1952413"/>
                  <a:pt x="5503" y="3360420"/>
                </a:cubicBezTo>
                <a:lnTo>
                  <a:pt x="782743" y="3373120"/>
                </a:lnTo>
              </a:path>
            </a:pathLst>
          </a:custGeom>
          <a:ln w="63500">
            <a:solidFill>
              <a:srgbClr val="FF9933">
                <a:alpha val="60000"/>
              </a:srgbClr>
            </a:solidFill>
            <a:headEnd type="stealth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l-GR"/>
          </a:p>
        </p:txBody>
      </p:sp>
      <p:sp>
        <p:nvSpPr>
          <p:cNvPr id="118" name="AutoShape 10"/>
          <p:cNvSpPr>
            <a:spLocks noChangeArrowheads="1"/>
          </p:cNvSpPr>
          <p:nvPr/>
        </p:nvSpPr>
        <p:spPr bwMode="auto">
          <a:xfrm>
            <a:off x="3174023" y="6049106"/>
            <a:ext cx="1547446" cy="342901"/>
          </a:xfrm>
          <a:prstGeom prst="roundRect">
            <a:avLst>
              <a:gd name="adj" fmla="val 0"/>
            </a:avLst>
          </a:prstGeom>
          <a:solidFill>
            <a:schemeClr val="accent2">
              <a:lumMod val="60000"/>
              <a:lumOff val="40000"/>
            </a:schemeClr>
          </a:solidFill>
          <a:ln w="25400">
            <a:solidFill>
              <a:schemeClr val="accent2">
                <a:lumMod val="75000"/>
              </a:schemeClr>
            </a:solidFill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en-US" dirty="0" err="1" smtClean="0"/>
              <a:t>snf</a:t>
            </a:r>
            <a:r>
              <a:rPr lang="en-US" dirty="0" smtClean="0"/>
              <a:t>-</a:t>
            </a:r>
            <a:r>
              <a:rPr lang="en-US" dirty="0" err="1" smtClean="0"/>
              <a:t>gnt</a:t>
            </a:r>
            <a:r>
              <a:rPr lang="en-US" dirty="0" smtClean="0"/>
              <a:t>-hook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4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6" dur="500" fill="hold"/>
                                        <p:tgtEl>
                                          <p:spTgt spid="1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mph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18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1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00"/>
                            </p:stCondLst>
                            <p:childTnLst>
                              <p:par>
                                <p:cTn id="22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23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5" dur="500" fill="hold"/>
                                        <p:tgtEl>
                                          <p:spTgt spid="14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1" presetClass="emph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rgb">
                                      <p:cBhvr>
                                        <p:cTn id="31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9933"/>
                                      </p:to>
                                    </p:animClr>
                                    <p:set>
                                      <p:cBhvr>
                                        <p:cTn id="32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 animBg="1"/>
      <p:bldP spid="74" grpId="0" animBg="1"/>
    </p:bld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Reconciliation with Ganeti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66850"/>
            <a:ext cx="8229600" cy="4762500"/>
          </a:xfrm>
        </p:spPr>
        <p:txBody>
          <a:bodyPr>
            <a:normAutofit/>
          </a:bodyPr>
          <a:lstStyle/>
          <a:p>
            <a:r>
              <a:rPr lang="en-US" dirty="0" smtClean="0"/>
              <a:t>What if the MQ is down, and messages are lost?</a:t>
            </a:r>
          </a:p>
          <a:p>
            <a:pPr lvl="1"/>
            <a:r>
              <a:rPr lang="en-US" dirty="0" smtClean="0"/>
              <a:t>Ganeti is the Single Source of Truth for VM state</a:t>
            </a:r>
          </a:p>
          <a:p>
            <a:r>
              <a:rPr lang="en-US" dirty="0" smtClean="0"/>
              <a:t>Reconcile DB state asynchronously</a:t>
            </a:r>
          </a:p>
          <a:p>
            <a:pPr lvl="1"/>
            <a:r>
              <a:rPr lang="en-US" dirty="0" smtClean="0"/>
              <a:t>On success notification for a Ganeti </a:t>
            </a:r>
            <a:r>
              <a:rPr lang="en-US" sz="2000" dirty="0" smtClean="0">
                <a:latin typeface="Consolas" pitchFamily="49" charset="0"/>
              </a:rPr>
              <a:t>GetInstanceInfo() </a:t>
            </a:r>
            <a:r>
              <a:rPr lang="en-US" dirty="0" smtClean="0"/>
              <a:t>op</a:t>
            </a:r>
          </a:p>
          <a:p>
            <a:r>
              <a:rPr lang="en-US" dirty="0" smtClean="0"/>
              <a:t>Triggered periodically, e.g., using </a:t>
            </a:r>
            <a:r>
              <a:rPr lang="en-US" sz="2000" dirty="0" err="1" smtClean="0">
                <a:latin typeface="Consolas" pitchFamily="49" charset="0"/>
              </a:rPr>
              <a:t>cron</a:t>
            </a:r>
            <a:endParaRPr lang="en-US" sz="2000" dirty="0" smtClean="0">
              <a:latin typeface="Consolas" pitchFamily="49" charset="0"/>
            </a:endParaRPr>
          </a:p>
          <a:p>
            <a:pPr lvl="1"/>
            <a:r>
              <a:rPr lang="en-US" dirty="0" smtClean="0"/>
              <a:t>or even by the administrator,</a:t>
            </a:r>
            <a:br>
              <a:rPr lang="en-US" dirty="0" smtClean="0"/>
            </a:br>
            <a:r>
              <a:rPr lang="en-US" dirty="0" smtClean="0"/>
              <a:t>running  </a:t>
            </a:r>
            <a:r>
              <a:rPr lang="en-US" sz="2000" dirty="0" err="1" smtClean="0">
                <a:latin typeface="Consolas" pitchFamily="49" charset="0"/>
              </a:rPr>
              <a:t>gnt</a:t>
            </a:r>
            <a:r>
              <a:rPr lang="en-US" sz="2000" dirty="0" smtClean="0">
                <a:latin typeface="Consolas" pitchFamily="49" charset="0"/>
              </a:rPr>
              <a:t>-instance info</a:t>
            </a:r>
            <a:r>
              <a:rPr lang="en-US" dirty="0" smtClean="0"/>
              <a:t>  manually</a:t>
            </a:r>
          </a:p>
          <a:p>
            <a:endParaRPr lang="en-US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3692</TotalTime>
  <Words>1954</Words>
  <Application>Microsoft Office PowerPoint</Application>
  <PresentationFormat>On-screen Show (4:3)</PresentationFormat>
  <Paragraphs>549</Paragraphs>
  <Slides>131</Slides>
  <Notes>19</Notes>
  <HiddenSlides>71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131</vt:i4>
      </vt:variant>
    </vt:vector>
  </HeadingPairs>
  <TitlesOfParts>
    <vt:vector size="133" baseType="lpstr">
      <vt:lpstr>Office Theme</vt:lpstr>
      <vt:lpstr>Custom Design</vt:lpstr>
      <vt:lpstr>Building a real-world public cloud from the ground up</vt:lpstr>
      <vt:lpstr>Outline</vt:lpstr>
      <vt:lpstr>What is okeanos?</vt:lpstr>
      <vt:lpstr>Simplicity</vt:lpstr>
      <vt:lpstr>Slide 5</vt:lpstr>
      <vt:lpstr>Slide 6</vt:lpstr>
      <vt:lpstr>Flexibility</vt:lpstr>
      <vt:lpstr>Slide 8</vt:lpstr>
      <vt:lpstr>Slide 9</vt:lpstr>
      <vt:lpstr>okeanos service</vt:lpstr>
      <vt:lpstr>okeanos features</vt:lpstr>
      <vt:lpstr>Rationale</vt:lpstr>
      <vt:lpstr>How it all started</vt:lpstr>
      <vt:lpstr>Build on commercial IaaS?</vt:lpstr>
      <vt:lpstr>Bring vendor into datacenter?</vt:lpstr>
      <vt:lpstr>What about opensource?</vt:lpstr>
      <vt:lpstr>Design</vt:lpstr>
      <vt:lpstr>okeanos design decisions</vt:lpstr>
      <vt:lpstr>okeanos design principles</vt:lpstr>
      <vt:lpstr>Slide 20</vt:lpstr>
      <vt:lpstr>Jigsaw puzzle</vt:lpstr>
      <vt:lpstr>Why Ganeti?</vt:lpstr>
      <vt:lpstr>Why Ganeti?</vt:lpstr>
      <vt:lpstr>Platform</vt:lpstr>
      <vt:lpstr>Software Stack</vt:lpstr>
      <vt:lpstr>Platform Design</vt:lpstr>
      <vt:lpstr>Features</vt:lpstr>
      <vt:lpstr>Virtual Machine Actions</vt:lpstr>
      <vt:lpstr>IaaS – Compute (1)</vt:lpstr>
      <vt:lpstr>IaaS – Compute (2)</vt:lpstr>
      <vt:lpstr>IaaS – Compute (3)</vt:lpstr>
      <vt:lpstr>IaaS – Network (Virtual Ethernets)</vt:lpstr>
      <vt:lpstr>IaaS – Network - Functionality</vt:lpstr>
      <vt:lpstr>Unity</vt:lpstr>
      <vt:lpstr>Images</vt:lpstr>
      <vt:lpstr>Custom Images: snf-image</vt:lpstr>
      <vt:lpstr>Slide 37</vt:lpstr>
      <vt:lpstr>Images</vt:lpstr>
      <vt:lpstr>Images    Storage</vt:lpstr>
      <vt:lpstr>Images – Golden Image</vt:lpstr>
      <vt:lpstr>IaaS – Storage</vt:lpstr>
      <vt:lpstr>IaaS – Storage</vt:lpstr>
      <vt:lpstr>IaaS – Storage</vt:lpstr>
      <vt:lpstr>IaaS – Storage (1)</vt:lpstr>
      <vt:lpstr>IaaS – Storage (2)</vt:lpstr>
      <vt:lpstr>Integration</vt:lpstr>
      <vt:lpstr>Slide 47</vt:lpstr>
      <vt:lpstr>Slide 48</vt:lpstr>
      <vt:lpstr>Slide 49</vt:lpstr>
      <vt:lpstr>Slide 50</vt:lpstr>
      <vt:lpstr>Support services</vt:lpstr>
      <vt:lpstr>Automation</vt:lpstr>
      <vt:lpstr>./kamaki</vt:lpstr>
      <vt:lpstr>./kamaki</vt:lpstr>
      <vt:lpstr>Sights</vt:lpstr>
      <vt:lpstr>Live Demo</vt:lpstr>
      <vt:lpstr>Internals</vt:lpstr>
      <vt:lpstr>Deployment</vt:lpstr>
      <vt:lpstr>Upcoming goals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Upcoming</vt:lpstr>
      <vt:lpstr>Current and Upcoming features</vt:lpstr>
      <vt:lpstr>Opensource</vt:lpstr>
      <vt:lpstr>Slide 119</vt:lpstr>
      <vt:lpstr>Thank You!</vt:lpstr>
      <vt:lpstr>Asynchronous design</vt:lpstr>
      <vt:lpstr>Synnefo deployment</vt:lpstr>
      <vt:lpstr>The “effect” Path</vt:lpstr>
      <vt:lpstr>Synnefo deployment</vt:lpstr>
      <vt:lpstr>The “update” path</vt:lpstr>
      <vt:lpstr>Synnefo deployment</vt:lpstr>
      <vt:lpstr>The Ganeti event daemon</vt:lpstr>
      <vt:lpstr>The Synnefo hook in Ganeti</vt:lpstr>
      <vt:lpstr>IaaS – Network - Implementation</vt:lpstr>
      <vt:lpstr>Synnefo deployment</vt:lpstr>
      <vt:lpstr>Reconciliation with Ganeti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The Okeanos IaaS Cloud</dc:title>
  <dc:creator>Vangelis Koukis &lt;vkoukis@cslab.ece.ntua.gr&gt;</dc:creator>
  <cp:lastModifiedBy>vangelis</cp:lastModifiedBy>
  <cp:revision>671</cp:revision>
  <dcterms:created xsi:type="dcterms:W3CDTF">2011-05-20T18:56:21Z</dcterms:created>
  <dcterms:modified xsi:type="dcterms:W3CDTF">2012-11-24T07:28:08Z</dcterms:modified>
</cp:coreProperties>
</file>